
<file path=[Content_Types].xml><?xml version="1.0" encoding="utf-8"?>
<Types xmlns="http://schemas.openxmlformats.org/package/2006/content-types">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Lst>
  <p:notesMasterIdLst>
    <p:notesMasterId r:id="rId30"/>
  </p:notesMasterIdLst>
  <p:handoutMasterIdLst>
    <p:handoutMasterId r:id="rId31"/>
  </p:handoutMasterIdLst>
  <p:sldIdLst>
    <p:sldId id="2528" r:id="rId2"/>
    <p:sldId id="2529" r:id="rId3"/>
    <p:sldId id="2530" r:id="rId4"/>
    <p:sldId id="2601" r:id="rId5"/>
    <p:sldId id="2602" r:id="rId6"/>
    <p:sldId id="2603" r:id="rId7"/>
    <p:sldId id="2604" r:id="rId8"/>
    <p:sldId id="2609" r:id="rId9"/>
    <p:sldId id="2605" r:id="rId10"/>
    <p:sldId id="2606" r:id="rId11"/>
    <p:sldId id="2608" r:id="rId12"/>
    <p:sldId id="2607" r:id="rId13"/>
    <p:sldId id="2610" r:id="rId14"/>
    <p:sldId id="2611" r:id="rId15"/>
    <p:sldId id="2612" r:id="rId16"/>
    <p:sldId id="2627" r:id="rId17"/>
    <p:sldId id="2613" r:id="rId18"/>
    <p:sldId id="2618" r:id="rId19"/>
    <p:sldId id="2614" r:id="rId20"/>
    <p:sldId id="2619" r:id="rId21"/>
    <p:sldId id="2620" r:id="rId22"/>
    <p:sldId id="2621" r:id="rId23"/>
    <p:sldId id="2622" r:id="rId24"/>
    <p:sldId id="2625" r:id="rId25"/>
    <p:sldId id="2623" r:id="rId26"/>
    <p:sldId id="2624" r:id="rId27"/>
    <p:sldId id="2626" r:id="rId28"/>
    <p:sldId id="2562" r:id="rId29"/>
  </p:sldIdLst>
  <p:sldSz cx="12858750" cy="7232650"/>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45469"/>
    <a:srgbClr val="660033"/>
    <a:srgbClr val="657283"/>
    <a:srgbClr val="003366"/>
    <a:srgbClr val="006699"/>
    <a:srgbClr val="1C4885"/>
    <a:srgbClr val="5F5F5F"/>
    <a:srgbClr val="2DDE45"/>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93" autoAdjust="0"/>
    <p:restoredTop sz="95317" autoAdjust="0"/>
  </p:normalViewPr>
  <p:slideViewPr>
    <p:cSldViewPr>
      <p:cViewPr varScale="1">
        <p:scale>
          <a:sx n="78" d="100"/>
          <a:sy n="78" d="100"/>
        </p:scale>
        <p:origin x="-354" y="-84"/>
      </p:cViewPr>
      <p:guideLst>
        <p:guide orient="horz" pos="328"/>
        <p:guide orient="horz" pos="4183"/>
        <p:guide pos="4050"/>
        <p:guide pos="557"/>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796" y="5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pPr/>
              <a:t>2019-3-22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pPr/>
              <a:t>‹#›</a:t>
            </a:fld>
            <a:endParaRPr lang="zh-CN" altLang="en-US"/>
          </a:p>
        </p:txBody>
      </p:sp>
    </p:spTree>
    <p:extLst>
      <p:ext uri="{BB962C8B-B14F-4D97-AF65-F5344CB8AC3E}">
        <p14:creationId xmlns:p14="http://schemas.microsoft.com/office/powerpoint/2010/main" xmlns=""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2019-3-22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xmlns=""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pPr/>
              <a:t>1</a:t>
            </a:fld>
            <a:endParaRPr lang="en-US" dirty="0"/>
          </a:p>
        </p:txBody>
      </p:sp>
    </p:spTree>
    <p:extLst>
      <p:ext uri="{BB962C8B-B14F-4D97-AF65-F5344CB8AC3E}">
        <p14:creationId xmlns:p14="http://schemas.microsoft.com/office/powerpoint/2010/main" xmlns="" val="257062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xmlns="" val="3819082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xmlns="" val="875451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xmlns="" val="32821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xmlns="" val="360028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xmlns="" val="302007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xmlns="" val="1735877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xmlns="" val="3786359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xmlns="" val="3230554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xmlns="" val="3023532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xmlns="" val="92544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a:t>
            </a:fld>
            <a:endParaRPr lang="zh-CN" altLang="en-US"/>
          </a:p>
        </p:txBody>
      </p:sp>
    </p:spTree>
    <p:extLst>
      <p:ext uri="{BB962C8B-B14F-4D97-AF65-F5344CB8AC3E}">
        <p14:creationId xmlns:p14="http://schemas.microsoft.com/office/powerpoint/2010/main" xmlns="" val="3512598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xmlns="" val="1332979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xmlns="" val="3680169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xmlns="" val="4077766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xmlns="" val="469904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xmlns="" val="95029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xmlns="" val="3994503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extLst>
      <p:ext uri="{BB962C8B-B14F-4D97-AF65-F5344CB8AC3E}">
        <p14:creationId xmlns:p14="http://schemas.microsoft.com/office/powerpoint/2010/main" xmlns="" val="157670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27</a:t>
            </a:fld>
            <a:endParaRPr lang="zh-CN" altLang="en-US"/>
          </a:p>
        </p:txBody>
      </p:sp>
    </p:spTree>
    <p:extLst>
      <p:ext uri="{BB962C8B-B14F-4D97-AF65-F5344CB8AC3E}">
        <p14:creationId xmlns:p14="http://schemas.microsoft.com/office/powerpoint/2010/main" xmlns="" val="3621565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pPr/>
              <a:t>28</a:t>
            </a:fld>
            <a:endParaRPr lang="en-US" dirty="0"/>
          </a:p>
        </p:txBody>
      </p:sp>
    </p:spTree>
    <p:extLst>
      <p:ext uri="{BB962C8B-B14F-4D97-AF65-F5344CB8AC3E}">
        <p14:creationId xmlns:p14="http://schemas.microsoft.com/office/powerpoint/2010/main" xmlns="" val="237829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xmlns="" val="354629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xmlns="" val="3365263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xmlns="" val="90064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xmlns="" val="1065275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xmlns="" val="4145779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xmlns="" val="37267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xmlns="" val="2658337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2019-3-22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xmlns="" val="19332886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07142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pPr/>
              <a:t>2019-3-22</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xmlns="" val="3485056897"/>
      </p:ext>
    </p:extLst>
  </p:cSld>
  <p:clrMap bg1="lt1" tx1="dk1" bg2="lt2" tx2="dk2" accent1="accent1" accent2="accent2" accent3="accent3" accent4="accent4" accent5="accent5" accent6="accent6" hlink="hlink" folHlink="folHlink"/>
  <p:sldLayoutIdLst>
    <p:sldLayoutId id="2147483704" r:id="rId1"/>
    <p:sldLayoutId id="214748370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530684"/>
            <a:ext cx="12858395" cy="2701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59"/>
          <p:cNvSpPr>
            <a:spLocks noChangeArrowheads="1"/>
          </p:cNvSpPr>
          <p:nvPr/>
        </p:nvSpPr>
        <p:spPr bwMode="auto">
          <a:xfrm>
            <a:off x="6429375" y="2116475"/>
            <a:ext cx="280831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zh-CN" altLang="en-US" sz="4800" cap="all" dirty="0" smtClean="0">
                <a:solidFill>
                  <a:schemeClr val="accent1"/>
                </a:solidFill>
                <a:cs typeface="Arial" panose="020B0604020202020204" pitchFamily="34" charset="0"/>
              </a:rPr>
              <a:t>企业简介</a:t>
            </a:r>
            <a:endParaRPr lang="zh-CN" altLang="en-US" sz="4800" cap="all" dirty="0">
              <a:solidFill>
                <a:schemeClr val="accent1"/>
              </a:solidFill>
              <a:cs typeface="Arial" panose="020B0604020202020204" pitchFamily="34" charset="0"/>
            </a:endParaRPr>
          </a:p>
        </p:txBody>
      </p:sp>
      <p:sp>
        <p:nvSpPr>
          <p:cNvPr id="7" name="矩形 259"/>
          <p:cNvSpPr>
            <a:spLocks noChangeArrowheads="1"/>
          </p:cNvSpPr>
          <p:nvPr/>
        </p:nvSpPr>
        <p:spPr bwMode="auto">
          <a:xfrm>
            <a:off x="3309959" y="5545151"/>
            <a:ext cx="619125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800" dirty="0">
                <a:solidFill>
                  <a:schemeClr val="bg1"/>
                </a:solidFill>
                <a:latin typeface="Arial" panose="020B0604020202020204" pitchFamily="34" charset="0"/>
                <a:cs typeface="Arial" panose="020B0604020202020204" pitchFamily="34" charset="0"/>
              </a:rPr>
              <a:t>Beijing Zhonglian Jianyan Technology Co., Ltd.</a:t>
            </a:r>
            <a:endParaRPr lang="zh-CN" altLang="en-US" sz="1800" dirty="0">
              <a:solidFill>
                <a:schemeClr val="bg1"/>
              </a:solidFill>
              <a:latin typeface="Arial" panose="020B0604020202020204" pitchFamily="34" charset="0"/>
              <a:cs typeface="Arial" panose="020B0604020202020204" pitchFamily="34" charset="0"/>
            </a:endParaRPr>
          </a:p>
        </p:txBody>
      </p:sp>
      <p:sp>
        <p:nvSpPr>
          <p:cNvPr id="8" name="矩形 259"/>
          <p:cNvSpPr>
            <a:spLocks noChangeArrowheads="1"/>
          </p:cNvSpPr>
          <p:nvPr/>
        </p:nvSpPr>
        <p:spPr bwMode="auto">
          <a:xfrm>
            <a:off x="3889145" y="4973647"/>
            <a:ext cx="504056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zh-CN" dirty="0">
                <a:solidFill>
                  <a:schemeClr val="bg1"/>
                </a:solidFill>
              </a:rPr>
              <a:t>北京中联建研科技有限公司</a:t>
            </a:r>
            <a:endParaRPr lang="zh-CN" altLang="en-US" b="1" cap="all" dirty="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sp>
        <p:nvSpPr>
          <p:cNvPr id="9" name="矩形 259"/>
          <p:cNvSpPr>
            <a:spLocks noChangeArrowheads="1"/>
          </p:cNvSpPr>
          <p:nvPr/>
        </p:nvSpPr>
        <p:spPr bwMode="auto">
          <a:xfrm>
            <a:off x="5714995" y="6188093"/>
            <a:ext cx="136815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dirty="0" smtClean="0">
                <a:solidFill>
                  <a:schemeClr val="bg1"/>
                </a:solidFill>
                <a:cs typeface="Arial" panose="020B0604020202020204" pitchFamily="34" charset="0"/>
              </a:rPr>
              <a:t>2019</a:t>
            </a:r>
            <a:r>
              <a:rPr lang="zh-CN" altLang="en-US" sz="1800" dirty="0" smtClean="0">
                <a:solidFill>
                  <a:schemeClr val="bg1"/>
                </a:solidFill>
                <a:cs typeface="Arial" panose="020B0604020202020204" pitchFamily="34" charset="0"/>
              </a:rPr>
              <a:t>年</a:t>
            </a:r>
            <a:r>
              <a:rPr lang="en-US" altLang="zh-CN" sz="1800" dirty="0" smtClean="0">
                <a:solidFill>
                  <a:schemeClr val="bg1"/>
                </a:solidFill>
                <a:cs typeface="Arial" panose="020B0604020202020204" pitchFamily="34" charset="0"/>
              </a:rPr>
              <a:t>3</a:t>
            </a:r>
            <a:r>
              <a:rPr lang="zh-CN" altLang="en-US" sz="1800" dirty="0" smtClean="0">
                <a:solidFill>
                  <a:schemeClr val="bg1"/>
                </a:solidFill>
                <a:cs typeface="Arial" panose="020B0604020202020204" pitchFamily="34" charset="0"/>
              </a:rPr>
              <a:t>月</a:t>
            </a:r>
            <a:endParaRPr lang="zh-CN" altLang="en-US" sz="1800" dirty="0">
              <a:solidFill>
                <a:schemeClr val="bg1"/>
              </a:solidFill>
              <a:cs typeface="Arial" panose="020B0604020202020204" pitchFamily="34" charset="0"/>
            </a:endParaRPr>
          </a:p>
        </p:txBody>
      </p:sp>
      <p:sp>
        <p:nvSpPr>
          <p:cNvPr id="2" name="矩形 1"/>
          <p:cNvSpPr/>
          <p:nvPr/>
        </p:nvSpPr>
        <p:spPr>
          <a:xfrm>
            <a:off x="2357409" y="1182607"/>
            <a:ext cx="8114109" cy="28548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endParaRPr>
          </a:p>
        </p:txBody>
      </p:sp>
      <p:pic>
        <p:nvPicPr>
          <p:cNvPr id="12" name="图片 11"/>
          <p:cNvPicPr>
            <a:picLocks noChangeAspect="1"/>
          </p:cNvPicPr>
          <p:nvPr/>
        </p:nvPicPr>
        <p:blipFill>
          <a:blip r:embed="rId3" cstate="print"/>
          <a:stretch>
            <a:fillRect/>
          </a:stretch>
        </p:blipFill>
        <p:spPr>
          <a:xfrm>
            <a:off x="3714731" y="1410642"/>
            <a:ext cx="2524668" cy="1866465"/>
          </a:xfrm>
          <a:prstGeom prst="rect">
            <a:avLst/>
          </a:prstGeom>
        </p:spPr>
      </p:pic>
    </p:spTree>
    <p:extLst>
      <p:ext uri="{BB962C8B-B14F-4D97-AF65-F5344CB8AC3E}">
        <p14:creationId xmlns:p14="http://schemas.microsoft.com/office/powerpoint/2010/main" xmlns="" val="2643136536"/>
      </p:ext>
    </p:extLst>
  </p:cSld>
  <p:clrMapOvr>
    <a:masterClrMapping/>
  </p:clrMapOvr>
  <mc:AlternateContent xmlns:mc="http://schemas.openxmlformats.org/markup-compatibility/2006">
    <mc:Choice xmlns:p14="http://schemas.microsoft.com/office/powerpoint/2010/main" xmlns="" Requires="p14">
      <p:transition spd="slow" p14:dur="1200" advTm="0">
        <p:dissolve/>
      </p:transition>
    </mc:Choice>
    <mc:Fallback>
      <p:transition spd="slow" advTm="0">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4274317" cy="1046440"/>
          </a:xfrm>
          <a:prstGeom prst="rect">
            <a:avLst/>
          </a:prstGeom>
          <a:noFill/>
        </p:spPr>
        <p:txBody>
          <a:bodyPr wrap="square" lIns="0" tIns="0" rIns="0" bIns="0" rtlCol="0">
            <a:spAutoFit/>
          </a:bodyPr>
          <a:lstStyle/>
          <a:p>
            <a:pPr algn="dist" defTabSz="964278"/>
            <a:r>
              <a:rPr lang="zh-CN" altLang="en-US" sz="3200" b="1" dirty="0">
                <a:solidFill>
                  <a:schemeClr val="accent1">
                    <a:lumMod val="75000"/>
                  </a:schemeClr>
                </a:solidFill>
                <a:latin typeface="微软雅黑" panose="020B0503020204020204" pitchFamily="34" charset="-122"/>
                <a:ea typeface="微软雅黑" panose="020B0503020204020204" pitchFamily="34" charset="-122"/>
                <a:cs typeface="+mn-ea"/>
              </a:rPr>
              <a:t>装配式建筑政策优势</a:t>
            </a:r>
            <a:endParaRPr lang="zh-CN" altLang="zh-CN" sz="3200" b="1" dirty="0">
              <a:solidFill>
                <a:schemeClr val="accent1">
                  <a:lumMod val="75000"/>
                </a:schemeClr>
              </a:solidFill>
              <a:latin typeface="微软雅黑" panose="020B0503020204020204" pitchFamily="34" charset="-122"/>
              <a:ea typeface="微软雅黑" panose="020B0503020204020204" pitchFamily="34" charset="-122"/>
              <a:cs typeface="+mn-ea"/>
            </a:endParaRPr>
          </a:p>
          <a:p>
            <a:pPr algn="dist" defTabSz="964278"/>
            <a:endPar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527556" y="868704"/>
            <a:ext cx="3930969" cy="169277"/>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POLICY ADVANTAGES OF ASSEMBLED ARCHITECTURE</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 name="矩形 1"/>
          <p:cNvSpPr/>
          <p:nvPr/>
        </p:nvSpPr>
        <p:spPr>
          <a:xfrm>
            <a:off x="3314332" y="1142798"/>
            <a:ext cx="6429375" cy="830997"/>
          </a:xfrm>
          <a:prstGeom prst="rect">
            <a:avLst/>
          </a:prstGeom>
        </p:spPr>
        <p:txBody>
          <a:bodyPr>
            <a:spAutoFit/>
          </a:bodyPr>
          <a:lstStyle/>
          <a:p>
            <a:pPr algn="just">
              <a:lnSpc>
                <a:spcPct val="150000"/>
              </a:lnSpc>
              <a:spcAft>
                <a:spcPts val="0"/>
              </a:spcAft>
            </a:pPr>
            <a:r>
              <a:rPr lang="zh-CN" altLang="zh-CN" sz="1600" b="1" dirty="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rPr>
              <a:t>国务院常务会议：</a:t>
            </a:r>
            <a:r>
              <a:rPr lang="zh-CN" altLang="zh-CN" sz="1600" dirty="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rPr>
              <a:t>决定大力发展装配式建筑，推动产业结构调整升级。</a:t>
            </a:r>
          </a:p>
          <a:p>
            <a:pPr algn="just">
              <a:lnSpc>
                <a:spcPct val="150000"/>
              </a:lnSpc>
              <a:spcAft>
                <a:spcPts val="0"/>
              </a:spcAft>
            </a:pPr>
            <a:r>
              <a:rPr lang="zh-CN" altLang="zh-CN" sz="1600" b="1" dirty="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rPr>
              <a:t>住建部部长发声：</a:t>
            </a:r>
            <a:r>
              <a:rPr lang="zh-CN" altLang="zh-CN" sz="1600" dirty="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rPr>
              <a:t>大力发展装配式建筑，带动建造方式深刻革命。</a:t>
            </a:r>
          </a:p>
        </p:txBody>
      </p:sp>
      <p:sp>
        <p:nvSpPr>
          <p:cNvPr id="6" name="文本框 5"/>
          <p:cNvSpPr txBox="1"/>
          <p:nvPr/>
        </p:nvSpPr>
        <p:spPr>
          <a:xfrm>
            <a:off x="3366997" y="2215505"/>
            <a:ext cx="1523816" cy="784830"/>
          </a:xfrm>
          <a:prstGeom prst="rect">
            <a:avLst/>
          </a:prstGeom>
          <a:noFill/>
        </p:spPr>
        <p:txBody>
          <a:bodyPr wrap="square" rtlCol="0">
            <a:spAutoFit/>
          </a:bodyPr>
          <a:lstStyle/>
          <a:p>
            <a:pPr>
              <a:lnSpc>
                <a:spcPct val="150000"/>
              </a:lnSpc>
            </a:pP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政府工作报告</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：李克强总理强调大力发展钢结构和装配式建筑</a:t>
            </a:r>
          </a:p>
        </p:txBody>
      </p:sp>
      <p:sp>
        <p:nvSpPr>
          <p:cNvPr id="8" name="文本框 7"/>
          <p:cNvSpPr txBox="1"/>
          <p:nvPr/>
        </p:nvSpPr>
        <p:spPr>
          <a:xfrm>
            <a:off x="6900631" y="2199426"/>
            <a:ext cx="1423569" cy="1015663"/>
          </a:xfrm>
          <a:prstGeom prst="rect">
            <a:avLst/>
          </a:prstGeom>
          <a:noFill/>
        </p:spPr>
        <p:txBody>
          <a:bodyPr wrap="square" rtlCol="0">
            <a:spAutoFit/>
          </a:bodyPr>
          <a:lstStyle/>
          <a:p>
            <a:pPr>
              <a:lnSpc>
                <a:spcPct val="150000"/>
              </a:lnSpc>
            </a:pP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“十三五”节能减排综合工作方案</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：推广节能绿色建材、装配式和钢结构建筑</a:t>
            </a:r>
          </a:p>
        </p:txBody>
      </p:sp>
      <p:sp>
        <p:nvSpPr>
          <p:cNvPr id="9" name="文本框 8"/>
          <p:cNvSpPr txBox="1"/>
          <p:nvPr/>
        </p:nvSpPr>
        <p:spPr>
          <a:xfrm>
            <a:off x="9876767" y="2176165"/>
            <a:ext cx="1410043" cy="1015663"/>
          </a:xfrm>
          <a:prstGeom prst="rect">
            <a:avLst/>
          </a:prstGeom>
          <a:noFill/>
        </p:spPr>
        <p:txBody>
          <a:bodyPr wrap="square" rtlCol="0">
            <a:spAutoFit/>
          </a:bodyPr>
          <a:lstStyle/>
          <a:p>
            <a:pPr>
              <a:lnSpc>
                <a:spcPct val="150000"/>
              </a:lnSpc>
            </a:pP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关于促进建筑业持续健康发展的意见</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：再提大力发展装配式混凝土和钢结构建筑</a:t>
            </a:r>
          </a:p>
        </p:txBody>
      </p:sp>
      <p:sp>
        <p:nvSpPr>
          <p:cNvPr id="10" name="文本框 9"/>
          <p:cNvSpPr txBox="1"/>
          <p:nvPr/>
        </p:nvSpPr>
        <p:spPr>
          <a:xfrm>
            <a:off x="1528778" y="2492273"/>
            <a:ext cx="1751157" cy="1015663"/>
          </a:xfrm>
          <a:prstGeom prst="rect">
            <a:avLst/>
          </a:prstGeom>
          <a:noFill/>
        </p:spPr>
        <p:txBody>
          <a:bodyPr wrap="square" rtlCol="0">
            <a:spAutoFit/>
          </a:bodyPr>
          <a:lstStyle/>
          <a:p>
            <a:pPr>
              <a:lnSpc>
                <a:spcPct val="150000"/>
              </a:lnSpc>
            </a:pP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关于进一步加强城市规划建设管理工作的若干意见</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：力争</a:t>
            </a:r>
            <a:r>
              <a:rPr lang="en-US" altLang="zh-CN" sz="1000" dirty="0">
                <a:solidFill>
                  <a:schemeClr val="accent3">
                    <a:lumMod val="50000"/>
                  </a:schemeClr>
                </a:solidFill>
                <a:latin typeface="黑体" panose="02010609060101010101" pitchFamily="49" charset="-122"/>
                <a:ea typeface="黑体" panose="02010609060101010101" pitchFamily="49" charset="-122"/>
              </a:rPr>
              <a:t>10</a:t>
            </a:r>
            <a:r>
              <a:rPr lang="zh-CN" altLang="en-US" sz="1000" dirty="0">
                <a:solidFill>
                  <a:schemeClr val="accent3">
                    <a:lumMod val="50000"/>
                  </a:schemeClr>
                </a:solidFill>
                <a:latin typeface="黑体" panose="02010609060101010101" pitchFamily="49" charset="-122"/>
                <a:ea typeface="黑体" panose="02010609060101010101" pitchFamily="49" charset="-122"/>
              </a:rPr>
              <a:t>年左右使装配式建筑占比新建建筑达</a:t>
            </a:r>
            <a:r>
              <a:rPr lang="en-US" altLang="zh-CN" sz="1000" dirty="0">
                <a:solidFill>
                  <a:schemeClr val="accent3">
                    <a:lumMod val="50000"/>
                  </a:schemeClr>
                </a:solidFill>
                <a:latin typeface="黑体" panose="02010609060101010101" pitchFamily="49" charset="-122"/>
                <a:ea typeface="黑体" panose="02010609060101010101" pitchFamily="49" charset="-122"/>
              </a:rPr>
              <a:t>30%</a:t>
            </a:r>
            <a:endParaRPr lang="zh-CN" altLang="en-US" sz="1000" dirty="0">
              <a:solidFill>
                <a:schemeClr val="accent3">
                  <a:lumMod val="50000"/>
                </a:schemeClr>
              </a:solidFill>
              <a:latin typeface="黑体" panose="02010609060101010101" pitchFamily="49" charset="-122"/>
              <a:ea typeface="黑体" panose="02010609060101010101" pitchFamily="49" charset="-122"/>
            </a:endParaRPr>
          </a:p>
        </p:txBody>
      </p:sp>
      <p:sp>
        <p:nvSpPr>
          <p:cNvPr id="3" name="文本框 2"/>
          <p:cNvSpPr txBox="1"/>
          <p:nvPr/>
        </p:nvSpPr>
        <p:spPr>
          <a:xfrm>
            <a:off x="4988246" y="2450241"/>
            <a:ext cx="1874148" cy="1015663"/>
          </a:xfrm>
          <a:prstGeom prst="rect">
            <a:avLst/>
          </a:prstGeom>
          <a:noFill/>
        </p:spPr>
        <p:txBody>
          <a:bodyPr wrap="square" rtlCol="0">
            <a:spAutoFit/>
          </a:bodyPr>
          <a:lstStyle/>
          <a:p>
            <a:pPr>
              <a:lnSpc>
                <a:spcPct val="150000"/>
              </a:lnSpc>
            </a:pP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关于大力发展装配式建筑的指导意见</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：装配式建筑提到国家层面，明确京津冀等三大城市群为重点推进地区</a:t>
            </a:r>
          </a:p>
        </p:txBody>
      </p:sp>
      <p:sp>
        <p:nvSpPr>
          <p:cNvPr id="4" name="文本框 3"/>
          <p:cNvSpPr txBox="1"/>
          <p:nvPr/>
        </p:nvSpPr>
        <p:spPr>
          <a:xfrm>
            <a:off x="8558052" y="2623702"/>
            <a:ext cx="1202389" cy="784830"/>
          </a:xfrm>
          <a:prstGeom prst="rect">
            <a:avLst/>
          </a:prstGeom>
          <a:noFill/>
        </p:spPr>
        <p:txBody>
          <a:bodyPr wrap="square" rtlCol="0">
            <a:spAutoFit/>
          </a:bodyPr>
          <a:lstStyle/>
          <a:p>
            <a:pPr>
              <a:lnSpc>
                <a:spcPct val="150000"/>
              </a:lnSpc>
            </a:pPr>
            <a:r>
              <a:rPr lang="zh-CN" altLang="en-US" sz="1000" dirty="0">
                <a:solidFill>
                  <a:schemeClr val="accent3">
                    <a:lumMod val="50000"/>
                  </a:schemeClr>
                </a:solidFill>
                <a:latin typeface="黑体" panose="02010609060101010101" pitchFamily="49" charset="-122"/>
                <a:ea typeface="黑体" panose="02010609060101010101" pitchFamily="49" charset="-122"/>
              </a:rPr>
              <a:t>国务院常务会议：深化建筑业改革，推广装配式建筑</a:t>
            </a:r>
          </a:p>
        </p:txBody>
      </p:sp>
      <p:sp>
        <p:nvSpPr>
          <p:cNvPr id="11" name="文本框 10"/>
          <p:cNvSpPr txBox="1"/>
          <p:nvPr/>
        </p:nvSpPr>
        <p:spPr>
          <a:xfrm>
            <a:off x="3333031" y="5497392"/>
            <a:ext cx="1360579" cy="1015663"/>
          </a:xfrm>
          <a:prstGeom prst="rect">
            <a:avLst/>
          </a:prstGeom>
          <a:noFill/>
        </p:spPr>
        <p:txBody>
          <a:bodyPr wrap="square" rtlCol="0">
            <a:spAutoFit/>
          </a:bodyPr>
          <a:lstStyle/>
          <a:p>
            <a:pPr>
              <a:lnSpc>
                <a:spcPct val="150000"/>
              </a:lnSpc>
            </a:pPr>
            <a:r>
              <a:rPr lang="zh-CN" altLang="en-US" sz="1000" dirty="0">
                <a:solidFill>
                  <a:schemeClr val="accent3">
                    <a:lumMod val="50000"/>
                  </a:schemeClr>
                </a:solidFill>
                <a:latin typeface="黑体" panose="02010609060101010101" pitchFamily="49" charset="-122"/>
                <a:ea typeface="黑体" panose="02010609060101010101" pitchFamily="49" charset="-122"/>
              </a:rPr>
              <a:t>发布</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装配式混凝土、钢结构以及木结构三大建筑技术标准</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a:t>
            </a:r>
            <a:r>
              <a:rPr lang="en-US" altLang="zh-CN" sz="1000" dirty="0">
                <a:solidFill>
                  <a:schemeClr val="accent3">
                    <a:lumMod val="50000"/>
                  </a:schemeClr>
                </a:solidFill>
                <a:latin typeface="黑体" panose="02010609060101010101" pitchFamily="49" charset="-122"/>
                <a:ea typeface="黑体" panose="02010609060101010101" pitchFamily="49" charset="-122"/>
              </a:rPr>
              <a:t>2017</a:t>
            </a:r>
            <a:r>
              <a:rPr lang="zh-CN" altLang="en-US" sz="1000" dirty="0">
                <a:solidFill>
                  <a:schemeClr val="accent3">
                    <a:lumMod val="50000"/>
                  </a:schemeClr>
                </a:solidFill>
                <a:latin typeface="黑体" panose="02010609060101010101" pitchFamily="49" charset="-122"/>
                <a:ea typeface="黑体" panose="02010609060101010101" pitchFamily="49" charset="-122"/>
              </a:rPr>
              <a:t>年</a:t>
            </a:r>
            <a:r>
              <a:rPr lang="en-US" altLang="zh-CN" sz="1000" dirty="0">
                <a:solidFill>
                  <a:schemeClr val="accent3">
                    <a:lumMod val="50000"/>
                  </a:schemeClr>
                </a:solidFill>
                <a:latin typeface="黑体" panose="02010609060101010101" pitchFamily="49" charset="-122"/>
                <a:ea typeface="黑体" panose="02010609060101010101" pitchFamily="49" charset="-122"/>
              </a:rPr>
              <a:t>6</a:t>
            </a:r>
            <a:r>
              <a:rPr lang="zh-CN" altLang="en-US" sz="1000" dirty="0">
                <a:solidFill>
                  <a:schemeClr val="accent3">
                    <a:lumMod val="50000"/>
                  </a:schemeClr>
                </a:solidFill>
                <a:latin typeface="黑体" panose="02010609060101010101" pitchFamily="49" charset="-122"/>
                <a:ea typeface="黑体" panose="02010609060101010101" pitchFamily="49" charset="-122"/>
              </a:rPr>
              <a:t>月</a:t>
            </a:r>
            <a:r>
              <a:rPr lang="en-US" altLang="zh-CN" sz="1000" dirty="0">
                <a:solidFill>
                  <a:schemeClr val="accent3">
                    <a:lumMod val="50000"/>
                  </a:schemeClr>
                </a:solidFill>
                <a:latin typeface="黑体" panose="02010609060101010101" pitchFamily="49" charset="-122"/>
                <a:ea typeface="黑体" panose="02010609060101010101" pitchFamily="49" charset="-122"/>
              </a:rPr>
              <a:t>1</a:t>
            </a:r>
            <a:r>
              <a:rPr lang="zh-CN" altLang="en-US" sz="1000" dirty="0">
                <a:solidFill>
                  <a:schemeClr val="accent3">
                    <a:lumMod val="50000"/>
                  </a:schemeClr>
                </a:solidFill>
                <a:latin typeface="黑体" panose="02010609060101010101" pitchFamily="49" charset="-122"/>
                <a:ea typeface="黑体" panose="02010609060101010101" pitchFamily="49" charset="-122"/>
              </a:rPr>
              <a:t>日起实施</a:t>
            </a:r>
          </a:p>
        </p:txBody>
      </p:sp>
      <p:sp>
        <p:nvSpPr>
          <p:cNvPr id="12" name="文本框 11"/>
          <p:cNvSpPr txBox="1"/>
          <p:nvPr/>
        </p:nvSpPr>
        <p:spPr>
          <a:xfrm>
            <a:off x="1596462" y="5108536"/>
            <a:ext cx="1520545" cy="784830"/>
          </a:xfrm>
          <a:prstGeom prst="rect">
            <a:avLst/>
          </a:prstGeom>
          <a:noFill/>
        </p:spPr>
        <p:txBody>
          <a:bodyPr wrap="square" rtlCol="0">
            <a:spAutoFit/>
          </a:bodyPr>
          <a:lstStyle/>
          <a:p>
            <a:pPr>
              <a:lnSpc>
                <a:spcPct val="150000"/>
              </a:lnSpc>
            </a:pPr>
            <a:r>
              <a:rPr lang="zh-CN" altLang="en-US" sz="1000" dirty="0">
                <a:solidFill>
                  <a:schemeClr val="accent3">
                    <a:lumMod val="50000"/>
                  </a:schemeClr>
                </a:solidFill>
                <a:latin typeface="黑体" panose="02010609060101010101" pitchFamily="49" charset="-122"/>
                <a:ea typeface="黑体" panose="02010609060101010101" pitchFamily="49" charset="-122"/>
              </a:rPr>
              <a:t>发布</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装配式混凝土结构建筑工程施工图设计文件技术审查要点</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endParaRPr lang="zh-CN" altLang="en-US" sz="1000" dirty="0">
              <a:solidFill>
                <a:schemeClr val="accent3">
                  <a:lumMod val="50000"/>
                </a:schemeClr>
              </a:solidFill>
              <a:latin typeface="黑体" panose="02010609060101010101" pitchFamily="49" charset="-122"/>
              <a:ea typeface="黑体" panose="02010609060101010101" pitchFamily="49" charset="-122"/>
            </a:endParaRPr>
          </a:p>
        </p:txBody>
      </p:sp>
      <p:cxnSp>
        <p:nvCxnSpPr>
          <p:cNvPr id="14" name="直接箭头连接符 13"/>
          <p:cNvCxnSpPr/>
          <p:nvPr/>
        </p:nvCxnSpPr>
        <p:spPr>
          <a:xfrm flipV="1">
            <a:off x="2180903" y="3893741"/>
            <a:ext cx="9217024" cy="739"/>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16" name="直接箭头连接符 15"/>
          <p:cNvCxnSpPr/>
          <p:nvPr/>
        </p:nvCxnSpPr>
        <p:spPr>
          <a:xfrm>
            <a:off x="2180903" y="4535192"/>
            <a:ext cx="921702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1004031" y="3718102"/>
            <a:ext cx="906019" cy="352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黑体" panose="02010609060101010101" pitchFamily="49" charset="-122"/>
                <a:ea typeface="黑体" panose="02010609060101010101" pitchFamily="49" charset="-122"/>
              </a:rPr>
              <a:t>国务院</a:t>
            </a:r>
            <a:endParaRPr lang="zh-CN" altLang="en-US" dirty="0">
              <a:latin typeface="黑体" panose="02010609060101010101" pitchFamily="49" charset="-122"/>
              <a:ea typeface="黑体" panose="02010609060101010101" pitchFamily="49" charset="-122"/>
            </a:endParaRPr>
          </a:p>
        </p:txBody>
      </p:sp>
      <p:sp>
        <p:nvSpPr>
          <p:cNvPr id="18" name="圆角矩形 17"/>
          <p:cNvSpPr/>
          <p:nvPr/>
        </p:nvSpPr>
        <p:spPr>
          <a:xfrm>
            <a:off x="1020506" y="4301333"/>
            <a:ext cx="906019" cy="370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黑体" panose="02010609060101010101" pitchFamily="49" charset="-122"/>
                <a:ea typeface="黑体" panose="02010609060101010101" pitchFamily="49" charset="-122"/>
              </a:rPr>
              <a:t>住建部</a:t>
            </a:r>
          </a:p>
        </p:txBody>
      </p:sp>
      <p:cxnSp>
        <p:nvCxnSpPr>
          <p:cNvPr id="20" name="直接箭头连接符 19"/>
          <p:cNvCxnSpPr/>
          <p:nvPr/>
        </p:nvCxnSpPr>
        <p:spPr>
          <a:xfrm flipV="1">
            <a:off x="2339595" y="3534440"/>
            <a:ext cx="0" cy="350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4053111" y="3000104"/>
            <a:ext cx="0" cy="894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5925320" y="3534440"/>
            <a:ext cx="0" cy="350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7581503" y="3246408"/>
            <a:ext cx="0" cy="648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9165679" y="3507936"/>
            <a:ext cx="0" cy="376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10533831" y="3245670"/>
            <a:ext cx="0" cy="648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a:xfrm>
            <a:off x="1519814" y="2472015"/>
            <a:ext cx="1723450" cy="1035921"/>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圆角矩形 35"/>
          <p:cNvSpPr/>
          <p:nvPr/>
        </p:nvSpPr>
        <p:spPr>
          <a:xfrm>
            <a:off x="3359365" y="2240438"/>
            <a:ext cx="1448756" cy="731728"/>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圆角矩形 36"/>
          <p:cNvSpPr/>
          <p:nvPr/>
        </p:nvSpPr>
        <p:spPr>
          <a:xfrm>
            <a:off x="5018876" y="2450240"/>
            <a:ext cx="1789449" cy="1015663"/>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圆角矩形 39"/>
          <p:cNvSpPr/>
          <p:nvPr/>
        </p:nvSpPr>
        <p:spPr>
          <a:xfrm>
            <a:off x="6882071" y="2212333"/>
            <a:ext cx="1448756" cy="989851"/>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圆角矩形 40"/>
          <p:cNvSpPr/>
          <p:nvPr/>
        </p:nvSpPr>
        <p:spPr>
          <a:xfrm>
            <a:off x="8518576" y="2647601"/>
            <a:ext cx="1189281" cy="760931"/>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圆角矩形 41"/>
          <p:cNvSpPr/>
          <p:nvPr/>
        </p:nvSpPr>
        <p:spPr>
          <a:xfrm>
            <a:off x="9838054" y="2199426"/>
            <a:ext cx="1448756" cy="992402"/>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42"/>
          <p:cNvSpPr txBox="1"/>
          <p:nvPr/>
        </p:nvSpPr>
        <p:spPr>
          <a:xfrm>
            <a:off x="4989216" y="4970798"/>
            <a:ext cx="1563709" cy="1015663"/>
          </a:xfrm>
          <a:prstGeom prst="rect">
            <a:avLst/>
          </a:prstGeom>
          <a:noFill/>
        </p:spPr>
        <p:txBody>
          <a:bodyPr wrap="square" rtlCol="0">
            <a:spAutoFit/>
          </a:bodyPr>
          <a:lstStyle/>
          <a:p>
            <a:pPr>
              <a:lnSpc>
                <a:spcPct val="150000"/>
              </a:lnSpc>
            </a:pP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建筑节能与绿色建筑发展“十三五”规划</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：完善装配式建筑相关政策、标准及技术体系</a:t>
            </a:r>
          </a:p>
        </p:txBody>
      </p:sp>
      <p:sp>
        <p:nvSpPr>
          <p:cNvPr id="44" name="文本框 43"/>
          <p:cNvSpPr txBox="1"/>
          <p:nvPr/>
        </p:nvSpPr>
        <p:spPr>
          <a:xfrm>
            <a:off x="6710058" y="5410139"/>
            <a:ext cx="1913656" cy="1246495"/>
          </a:xfrm>
          <a:prstGeom prst="rect">
            <a:avLst/>
          </a:prstGeom>
          <a:noFill/>
        </p:spPr>
        <p:txBody>
          <a:bodyPr wrap="square" rtlCol="0">
            <a:spAutoFit/>
          </a:bodyPr>
          <a:lstStyle/>
          <a:p>
            <a:pPr>
              <a:lnSpc>
                <a:spcPct val="150000"/>
              </a:lnSpc>
            </a:pP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“十三五”装配式建筑行动方案</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以及配套管理方法等三大文件：明确</a:t>
            </a:r>
            <a:r>
              <a:rPr lang="en-US" altLang="zh-CN" sz="1000" dirty="0">
                <a:solidFill>
                  <a:schemeClr val="accent3">
                    <a:lumMod val="50000"/>
                  </a:schemeClr>
                </a:solidFill>
                <a:latin typeface="黑体" panose="02010609060101010101" pitchFamily="49" charset="-122"/>
                <a:ea typeface="黑体" panose="02010609060101010101" pitchFamily="49" charset="-122"/>
              </a:rPr>
              <a:t>2020</a:t>
            </a:r>
            <a:r>
              <a:rPr lang="zh-CN" altLang="en-US" sz="1000" dirty="0">
                <a:solidFill>
                  <a:schemeClr val="accent3">
                    <a:lumMod val="50000"/>
                  </a:schemeClr>
                </a:solidFill>
                <a:latin typeface="黑体" panose="02010609060101010101" pitchFamily="49" charset="-122"/>
                <a:ea typeface="黑体" panose="02010609060101010101" pitchFamily="49" charset="-122"/>
              </a:rPr>
              <a:t>年前全国装配式建筑占新建比例达</a:t>
            </a:r>
            <a:r>
              <a:rPr lang="en-US" altLang="zh-CN" sz="1000" dirty="0">
                <a:solidFill>
                  <a:schemeClr val="accent3">
                    <a:lumMod val="50000"/>
                  </a:schemeClr>
                </a:solidFill>
                <a:latin typeface="黑体" panose="02010609060101010101" pitchFamily="49" charset="-122"/>
                <a:ea typeface="黑体" panose="02010609060101010101" pitchFamily="49" charset="-122"/>
              </a:rPr>
              <a:t>15%</a:t>
            </a:r>
            <a:r>
              <a:rPr lang="zh-CN" altLang="en-US" sz="1000" dirty="0">
                <a:solidFill>
                  <a:schemeClr val="accent3">
                    <a:lumMod val="50000"/>
                  </a:schemeClr>
                </a:solidFill>
                <a:latin typeface="黑体" panose="02010609060101010101" pitchFamily="49" charset="-122"/>
                <a:ea typeface="黑体" panose="02010609060101010101" pitchFamily="49" charset="-122"/>
              </a:rPr>
              <a:t>以上，其中重点推进地区</a:t>
            </a:r>
            <a:r>
              <a:rPr lang="en-US" altLang="zh-CN" sz="1000" dirty="0">
                <a:solidFill>
                  <a:schemeClr val="accent3">
                    <a:lumMod val="50000"/>
                  </a:schemeClr>
                </a:solidFill>
                <a:latin typeface="黑体" panose="02010609060101010101" pitchFamily="49" charset="-122"/>
                <a:ea typeface="黑体" panose="02010609060101010101" pitchFamily="49" charset="-122"/>
              </a:rPr>
              <a:t>20%</a:t>
            </a:r>
            <a:r>
              <a:rPr lang="zh-CN" altLang="en-US" sz="1000" dirty="0">
                <a:solidFill>
                  <a:schemeClr val="accent3">
                    <a:lumMod val="50000"/>
                  </a:schemeClr>
                </a:solidFill>
                <a:latin typeface="黑体" panose="02010609060101010101" pitchFamily="49" charset="-122"/>
                <a:ea typeface="黑体" panose="02010609060101010101" pitchFamily="49" charset="-122"/>
              </a:rPr>
              <a:t>以上</a:t>
            </a:r>
          </a:p>
        </p:txBody>
      </p:sp>
      <p:sp>
        <p:nvSpPr>
          <p:cNvPr id="45" name="文本框 44"/>
          <p:cNvSpPr txBox="1"/>
          <p:nvPr/>
        </p:nvSpPr>
        <p:spPr>
          <a:xfrm>
            <a:off x="8641361" y="4887417"/>
            <a:ext cx="1550483" cy="784830"/>
          </a:xfrm>
          <a:prstGeom prst="rect">
            <a:avLst/>
          </a:prstGeom>
          <a:noFill/>
        </p:spPr>
        <p:txBody>
          <a:bodyPr wrap="square" rtlCol="0">
            <a:spAutoFit/>
          </a:bodyPr>
          <a:lstStyle/>
          <a:p>
            <a:pPr>
              <a:lnSpc>
                <a:spcPct val="150000"/>
              </a:lnSpc>
            </a:pP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装配式劲性柱混合染框架结构技术规程</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，自</a:t>
            </a:r>
            <a:r>
              <a:rPr lang="en-US" altLang="zh-CN" sz="1000" dirty="0">
                <a:solidFill>
                  <a:schemeClr val="accent3">
                    <a:lumMod val="50000"/>
                  </a:schemeClr>
                </a:solidFill>
                <a:latin typeface="黑体" panose="02010609060101010101" pitchFamily="49" charset="-122"/>
                <a:ea typeface="黑体" panose="02010609060101010101" pitchFamily="49" charset="-122"/>
              </a:rPr>
              <a:t>2017</a:t>
            </a:r>
            <a:r>
              <a:rPr lang="zh-CN" altLang="en-US" sz="1000" dirty="0">
                <a:solidFill>
                  <a:schemeClr val="accent3">
                    <a:lumMod val="50000"/>
                  </a:schemeClr>
                </a:solidFill>
                <a:latin typeface="黑体" panose="02010609060101010101" pitchFamily="49" charset="-122"/>
                <a:ea typeface="黑体" panose="02010609060101010101" pitchFamily="49" charset="-122"/>
              </a:rPr>
              <a:t>年</a:t>
            </a:r>
            <a:r>
              <a:rPr lang="en-US" altLang="zh-CN" sz="1000" dirty="0">
                <a:solidFill>
                  <a:schemeClr val="accent3">
                    <a:lumMod val="50000"/>
                  </a:schemeClr>
                </a:solidFill>
                <a:latin typeface="黑体" panose="02010609060101010101" pitchFamily="49" charset="-122"/>
                <a:ea typeface="黑体" panose="02010609060101010101" pitchFamily="49" charset="-122"/>
              </a:rPr>
              <a:t>10</a:t>
            </a:r>
            <a:r>
              <a:rPr lang="zh-CN" altLang="en-US" sz="1000" dirty="0">
                <a:solidFill>
                  <a:schemeClr val="accent3">
                    <a:lumMod val="50000"/>
                  </a:schemeClr>
                </a:solidFill>
                <a:latin typeface="黑体" panose="02010609060101010101" pitchFamily="49" charset="-122"/>
                <a:ea typeface="黑体" panose="02010609060101010101" pitchFamily="49" charset="-122"/>
              </a:rPr>
              <a:t>月</a:t>
            </a:r>
            <a:r>
              <a:rPr lang="en-US" altLang="zh-CN" sz="1000" dirty="0">
                <a:solidFill>
                  <a:schemeClr val="accent3">
                    <a:lumMod val="50000"/>
                  </a:schemeClr>
                </a:solidFill>
                <a:latin typeface="黑体" panose="02010609060101010101" pitchFamily="49" charset="-122"/>
                <a:ea typeface="黑体" panose="02010609060101010101" pitchFamily="49" charset="-122"/>
              </a:rPr>
              <a:t>1</a:t>
            </a:r>
            <a:r>
              <a:rPr lang="zh-CN" altLang="en-US" sz="1000" dirty="0">
                <a:solidFill>
                  <a:schemeClr val="accent3">
                    <a:lumMod val="50000"/>
                  </a:schemeClr>
                </a:solidFill>
                <a:latin typeface="黑体" panose="02010609060101010101" pitchFamily="49" charset="-122"/>
                <a:ea typeface="黑体" panose="02010609060101010101" pitchFamily="49" charset="-122"/>
              </a:rPr>
              <a:t>日起实施</a:t>
            </a:r>
          </a:p>
        </p:txBody>
      </p:sp>
      <p:sp>
        <p:nvSpPr>
          <p:cNvPr id="46" name="文本框 45"/>
          <p:cNvSpPr txBox="1"/>
          <p:nvPr/>
        </p:nvSpPr>
        <p:spPr>
          <a:xfrm>
            <a:off x="10029775" y="5714939"/>
            <a:ext cx="1603318" cy="1015663"/>
          </a:xfrm>
          <a:prstGeom prst="rect">
            <a:avLst/>
          </a:prstGeom>
          <a:noFill/>
        </p:spPr>
        <p:txBody>
          <a:bodyPr wrap="square" rtlCol="0">
            <a:spAutoFit/>
          </a:bodyPr>
          <a:lstStyle/>
          <a:p>
            <a:pPr>
              <a:lnSpc>
                <a:spcPct val="150000"/>
              </a:lnSpc>
            </a:pPr>
            <a:r>
              <a:rPr lang="zh-CN" altLang="en-US" sz="1000" dirty="0">
                <a:solidFill>
                  <a:schemeClr val="accent3">
                    <a:lumMod val="50000"/>
                  </a:schemeClr>
                </a:solidFill>
                <a:latin typeface="黑体" panose="02010609060101010101" pitchFamily="49" charset="-122"/>
                <a:ea typeface="黑体" panose="02010609060101010101" pitchFamily="49" charset="-122"/>
              </a:rPr>
              <a:t>协同</a:t>
            </a:r>
            <a:r>
              <a:rPr lang="en-US" altLang="zh-CN" sz="1000" dirty="0">
                <a:solidFill>
                  <a:schemeClr val="accent3">
                    <a:lumMod val="50000"/>
                  </a:schemeClr>
                </a:solidFill>
                <a:latin typeface="黑体" panose="02010609060101010101" pitchFamily="49" charset="-122"/>
                <a:ea typeface="黑体" panose="02010609060101010101" pitchFamily="49" charset="-122"/>
              </a:rPr>
              <a:t>18</a:t>
            </a:r>
            <a:r>
              <a:rPr lang="zh-CN" altLang="en-US" sz="1000" dirty="0">
                <a:solidFill>
                  <a:schemeClr val="accent3">
                    <a:lumMod val="50000"/>
                  </a:schemeClr>
                </a:solidFill>
                <a:latin typeface="黑体" panose="02010609060101010101" pitchFamily="49" charset="-122"/>
                <a:ea typeface="黑体" panose="02010609060101010101" pitchFamily="49" charset="-122"/>
              </a:rPr>
              <a:t>部委制定落实</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建筑业持续健康发展意见</a:t>
            </a:r>
            <a:r>
              <a:rPr lang="en-US" altLang="zh-CN" sz="1000" dirty="0">
                <a:solidFill>
                  <a:schemeClr val="accent3">
                    <a:lumMod val="50000"/>
                  </a:schemeClr>
                </a:solidFill>
                <a:latin typeface="黑体" panose="02010609060101010101" pitchFamily="49" charset="-122"/>
                <a:ea typeface="黑体" panose="02010609060101010101" pitchFamily="49" charset="-122"/>
              </a:rPr>
              <a:t>》</a:t>
            </a:r>
            <a:r>
              <a:rPr lang="zh-CN" altLang="en-US" sz="1000" dirty="0">
                <a:solidFill>
                  <a:schemeClr val="accent3">
                    <a:lumMod val="50000"/>
                  </a:schemeClr>
                </a:solidFill>
                <a:latin typeface="黑体" panose="02010609060101010101" pitchFamily="49" charset="-122"/>
                <a:ea typeface="黑体" panose="02010609060101010101" pitchFamily="49" charset="-122"/>
              </a:rPr>
              <a:t>重点任务分工方案，包含</a:t>
            </a:r>
            <a:r>
              <a:rPr lang="en-US" altLang="zh-CN" sz="1000" dirty="0">
                <a:solidFill>
                  <a:schemeClr val="accent3">
                    <a:lumMod val="50000"/>
                  </a:schemeClr>
                </a:solidFill>
                <a:latin typeface="黑体" panose="02010609060101010101" pitchFamily="49" charset="-122"/>
                <a:ea typeface="黑体" panose="02010609060101010101" pitchFamily="49" charset="-122"/>
              </a:rPr>
              <a:t>7</a:t>
            </a:r>
            <a:r>
              <a:rPr lang="zh-CN" altLang="en-US" sz="1000" dirty="0">
                <a:solidFill>
                  <a:schemeClr val="accent3">
                    <a:lumMod val="50000"/>
                  </a:schemeClr>
                </a:solidFill>
                <a:latin typeface="黑体" panose="02010609060101010101" pitchFamily="49" charset="-122"/>
                <a:ea typeface="黑体" panose="02010609060101010101" pitchFamily="49" charset="-122"/>
              </a:rPr>
              <a:t>大部分</a:t>
            </a:r>
            <a:r>
              <a:rPr lang="en-US" altLang="zh-CN" sz="1000" dirty="0">
                <a:solidFill>
                  <a:schemeClr val="accent3">
                    <a:lumMod val="50000"/>
                  </a:schemeClr>
                </a:solidFill>
                <a:latin typeface="黑体" panose="02010609060101010101" pitchFamily="49" charset="-122"/>
                <a:ea typeface="黑体" panose="02010609060101010101" pitchFamily="49" charset="-122"/>
              </a:rPr>
              <a:t>20</a:t>
            </a:r>
            <a:r>
              <a:rPr lang="zh-CN" altLang="en-US" sz="1000" dirty="0">
                <a:solidFill>
                  <a:schemeClr val="accent3">
                    <a:lumMod val="50000"/>
                  </a:schemeClr>
                </a:solidFill>
                <a:latin typeface="黑体" panose="02010609060101010101" pitchFamily="49" charset="-122"/>
                <a:ea typeface="黑体" panose="02010609060101010101" pitchFamily="49" charset="-122"/>
              </a:rPr>
              <a:t>项内容</a:t>
            </a:r>
          </a:p>
        </p:txBody>
      </p:sp>
      <p:cxnSp>
        <p:nvCxnSpPr>
          <p:cNvPr id="48" name="直接箭头连接符 47"/>
          <p:cNvCxnSpPr/>
          <p:nvPr/>
        </p:nvCxnSpPr>
        <p:spPr>
          <a:xfrm flipH="1">
            <a:off x="2330265" y="4523615"/>
            <a:ext cx="9851" cy="469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H="1">
            <a:off x="4033669" y="4517271"/>
            <a:ext cx="10956" cy="889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圆角矩形 64"/>
          <p:cNvSpPr/>
          <p:nvPr/>
        </p:nvSpPr>
        <p:spPr>
          <a:xfrm>
            <a:off x="1602257" y="5115693"/>
            <a:ext cx="1436196" cy="739005"/>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圆角矩形 65"/>
          <p:cNvSpPr/>
          <p:nvPr/>
        </p:nvSpPr>
        <p:spPr>
          <a:xfrm>
            <a:off x="3359909" y="5501618"/>
            <a:ext cx="1333701" cy="1063539"/>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7" name="圆角矩形 66"/>
          <p:cNvSpPr/>
          <p:nvPr/>
        </p:nvSpPr>
        <p:spPr>
          <a:xfrm>
            <a:off x="4989215" y="4979431"/>
            <a:ext cx="1508429" cy="1035921"/>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8" name="圆角矩形 67"/>
          <p:cNvSpPr/>
          <p:nvPr/>
        </p:nvSpPr>
        <p:spPr>
          <a:xfrm>
            <a:off x="6714216" y="5406648"/>
            <a:ext cx="1909498" cy="130152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圆角矩形 68"/>
          <p:cNvSpPr/>
          <p:nvPr/>
        </p:nvSpPr>
        <p:spPr>
          <a:xfrm>
            <a:off x="8699998" y="4908782"/>
            <a:ext cx="1478040" cy="763465"/>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0" name="圆角矩形 69"/>
          <p:cNvSpPr/>
          <p:nvPr/>
        </p:nvSpPr>
        <p:spPr>
          <a:xfrm>
            <a:off x="10029775" y="5694680"/>
            <a:ext cx="1603318" cy="1035921"/>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71" name="直接箭头连接符 70"/>
          <p:cNvCxnSpPr/>
          <p:nvPr/>
        </p:nvCxnSpPr>
        <p:spPr>
          <a:xfrm flipH="1">
            <a:off x="5846450" y="4542552"/>
            <a:ext cx="6861" cy="375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flipH="1">
            <a:off x="7725019" y="4526232"/>
            <a:ext cx="500" cy="73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flipH="1">
            <a:off x="9439018" y="4535523"/>
            <a:ext cx="3431" cy="280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a:off x="10831434" y="4536811"/>
            <a:ext cx="0" cy="1055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1943550" y="3932092"/>
            <a:ext cx="792089" cy="276999"/>
          </a:xfrm>
          <a:prstGeom prst="rect">
            <a:avLst/>
          </a:prstGeom>
          <a:noFill/>
        </p:spPr>
        <p:txBody>
          <a:bodyPr wrap="square" rtlCol="0">
            <a:spAutoFit/>
          </a:bodyPr>
          <a:lstStyle/>
          <a:p>
            <a:r>
              <a:rPr lang="en-US" altLang="zh-CN" sz="1200" dirty="0" smtClean="0">
                <a:solidFill>
                  <a:schemeClr val="accent3">
                    <a:lumMod val="50000"/>
                  </a:schemeClr>
                </a:solidFill>
                <a:latin typeface="黑体" panose="02010609060101010101" pitchFamily="49" charset="-122"/>
                <a:ea typeface="黑体" panose="02010609060101010101" pitchFamily="49" charset="-122"/>
              </a:rPr>
              <a:t>2016.02</a:t>
            </a:r>
            <a:endParaRPr lang="zh-CN" altLang="en-US" sz="1200" dirty="0">
              <a:solidFill>
                <a:schemeClr val="accent3">
                  <a:lumMod val="50000"/>
                </a:schemeClr>
              </a:solidFill>
              <a:latin typeface="黑体" panose="02010609060101010101" pitchFamily="49" charset="-122"/>
              <a:ea typeface="黑体" panose="02010609060101010101" pitchFamily="49" charset="-122"/>
            </a:endParaRPr>
          </a:p>
        </p:txBody>
      </p:sp>
      <p:sp>
        <p:nvSpPr>
          <p:cNvPr id="82" name="文本框 81"/>
          <p:cNvSpPr txBox="1"/>
          <p:nvPr/>
        </p:nvSpPr>
        <p:spPr>
          <a:xfrm>
            <a:off x="1924125" y="4240272"/>
            <a:ext cx="792089" cy="276999"/>
          </a:xfrm>
          <a:prstGeom prst="rect">
            <a:avLst/>
          </a:prstGeom>
          <a:noFill/>
        </p:spPr>
        <p:txBody>
          <a:bodyPr wrap="square" rtlCol="0">
            <a:spAutoFit/>
          </a:bodyPr>
          <a:lstStyle/>
          <a:p>
            <a:r>
              <a:rPr lang="en-US" altLang="zh-CN" sz="1200" dirty="0" smtClean="0">
                <a:solidFill>
                  <a:srgbClr val="0070C0"/>
                </a:solidFill>
                <a:latin typeface="黑体" panose="02010609060101010101" pitchFamily="49" charset="-122"/>
                <a:ea typeface="黑体" panose="02010609060101010101" pitchFamily="49" charset="-122"/>
              </a:rPr>
              <a:t>2016.12</a:t>
            </a:r>
            <a:endParaRPr lang="zh-CN" altLang="en-US" sz="1200" dirty="0">
              <a:solidFill>
                <a:srgbClr val="0070C0"/>
              </a:solidFill>
              <a:latin typeface="黑体" panose="02010609060101010101" pitchFamily="49" charset="-122"/>
              <a:ea typeface="黑体" panose="02010609060101010101" pitchFamily="49" charset="-122"/>
            </a:endParaRPr>
          </a:p>
        </p:txBody>
      </p:sp>
      <p:sp>
        <p:nvSpPr>
          <p:cNvPr id="83" name="文本框 82"/>
          <p:cNvSpPr txBox="1"/>
          <p:nvPr/>
        </p:nvSpPr>
        <p:spPr>
          <a:xfrm>
            <a:off x="3657066" y="3944153"/>
            <a:ext cx="792089" cy="276999"/>
          </a:xfrm>
          <a:prstGeom prst="rect">
            <a:avLst/>
          </a:prstGeom>
          <a:noFill/>
        </p:spPr>
        <p:txBody>
          <a:bodyPr wrap="square" rtlCol="0">
            <a:spAutoFit/>
          </a:bodyPr>
          <a:lstStyle/>
          <a:p>
            <a:r>
              <a:rPr lang="en-US" altLang="zh-CN" sz="1200" dirty="0" smtClean="0">
                <a:solidFill>
                  <a:schemeClr val="accent3">
                    <a:lumMod val="50000"/>
                  </a:schemeClr>
                </a:solidFill>
                <a:latin typeface="黑体" panose="02010609060101010101" pitchFamily="49" charset="-122"/>
                <a:ea typeface="黑体" panose="02010609060101010101" pitchFamily="49" charset="-122"/>
              </a:rPr>
              <a:t>2016.03</a:t>
            </a:r>
            <a:endParaRPr lang="zh-CN" altLang="en-US" sz="1200" dirty="0">
              <a:solidFill>
                <a:schemeClr val="accent3">
                  <a:lumMod val="50000"/>
                </a:schemeClr>
              </a:solidFill>
              <a:latin typeface="黑体" panose="02010609060101010101" pitchFamily="49" charset="-122"/>
              <a:ea typeface="黑体" panose="02010609060101010101" pitchFamily="49" charset="-122"/>
            </a:endParaRPr>
          </a:p>
        </p:txBody>
      </p:sp>
      <p:sp>
        <p:nvSpPr>
          <p:cNvPr id="84" name="文本框 83"/>
          <p:cNvSpPr txBox="1"/>
          <p:nvPr/>
        </p:nvSpPr>
        <p:spPr>
          <a:xfrm>
            <a:off x="5529275" y="3910141"/>
            <a:ext cx="792089" cy="276999"/>
          </a:xfrm>
          <a:prstGeom prst="rect">
            <a:avLst/>
          </a:prstGeom>
          <a:noFill/>
        </p:spPr>
        <p:txBody>
          <a:bodyPr wrap="square" rtlCol="0">
            <a:spAutoFit/>
          </a:bodyPr>
          <a:lstStyle/>
          <a:p>
            <a:r>
              <a:rPr lang="en-US" altLang="zh-CN" sz="1200" dirty="0" smtClean="0">
                <a:solidFill>
                  <a:schemeClr val="accent3">
                    <a:lumMod val="50000"/>
                  </a:schemeClr>
                </a:solidFill>
                <a:latin typeface="黑体" panose="02010609060101010101" pitchFamily="49" charset="-122"/>
                <a:ea typeface="黑体" panose="02010609060101010101" pitchFamily="49" charset="-122"/>
              </a:rPr>
              <a:t>2016.09</a:t>
            </a:r>
            <a:endParaRPr lang="zh-CN" altLang="en-US" sz="1200" dirty="0">
              <a:solidFill>
                <a:schemeClr val="accent3">
                  <a:lumMod val="50000"/>
                </a:schemeClr>
              </a:solidFill>
              <a:latin typeface="黑体" panose="02010609060101010101" pitchFamily="49" charset="-122"/>
              <a:ea typeface="黑体" panose="02010609060101010101" pitchFamily="49" charset="-122"/>
            </a:endParaRPr>
          </a:p>
        </p:txBody>
      </p:sp>
      <p:sp>
        <p:nvSpPr>
          <p:cNvPr id="85" name="文本框 84"/>
          <p:cNvSpPr txBox="1"/>
          <p:nvPr/>
        </p:nvSpPr>
        <p:spPr>
          <a:xfrm>
            <a:off x="7173107" y="3893741"/>
            <a:ext cx="792089" cy="276999"/>
          </a:xfrm>
          <a:prstGeom prst="rect">
            <a:avLst/>
          </a:prstGeom>
          <a:noFill/>
        </p:spPr>
        <p:txBody>
          <a:bodyPr wrap="square" rtlCol="0">
            <a:spAutoFit/>
          </a:bodyPr>
          <a:lstStyle/>
          <a:p>
            <a:r>
              <a:rPr lang="en-US" altLang="zh-CN" sz="1200" dirty="0" smtClean="0">
                <a:solidFill>
                  <a:schemeClr val="accent3">
                    <a:lumMod val="50000"/>
                  </a:schemeClr>
                </a:solidFill>
                <a:latin typeface="黑体" panose="02010609060101010101" pitchFamily="49" charset="-122"/>
                <a:ea typeface="黑体" panose="02010609060101010101" pitchFamily="49" charset="-122"/>
              </a:rPr>
              <a:t>2017.01</a:t>
            </a:r>
            <a:endParaRPr lang="zh-CN" altLang="en-US" sz="1200" dirty="0">
              <a:solidFill>
                <a:schemeClr val="accent3">
                  <a:lumMod val="50000"/>
                </a:schemeClr>
              </a:solidFill>
              <a:latin typeface="黑体" panose="02010609060101010101" pitchFamily="49" charset="-122"/>
              <a:ea typeface="黑体" panose="02010609060101010101" pitchFamily="49" charset="-122"/>
            </a:endParaRPr>
          </a:p>
        </p:txBody>
      </p:sp>
      <p:sp>
        <p:nvSpPr>
          <p:cNvPr id="86" name="文本框 85"/>
          <p:cNvSpPr txBox="1"/>
          <p:nvPr/>
        </p:nvSpPr>
        <p:spPr>
          <a:xfrm>
            <a:off x="8769634" y="3902528"/>
            <a:ext cx="792089" cy="276999"/>
          </a:xfrm>
          <a:prstGeom prst="rect">
            <a:avLst/>
          </a:prstGeom>
          <a:noFill/>
        </p:spPr>
        <p:txBody>
          <a:bodyPr wrap="square" rtlCol="0">
            <a:spAutoFit/>
          </a:bodyPr>
          <a:lstStyle/>
          <a:p>
            <a:r>
              <a:rPr lang="en-US" altLang="zh-CN" sz="1200" dirty="0" smtClean="0">
                <a:solidFill>
                  <a:schemeClr val="accent3">
                    <a:lumMod val="50000"/>
                  </a:schemeClr>
                </a:solidFill>
                <a:latin typeface="黑体" panose="02010609060101010101" pitchFamily="49" charset="-122"/>
                <a:ea typeface="黑体" panose="02010609060101010101" pitchFamily="49" charset="-122"/>
              </a:rPr>
              <a:t>2017.02</a:t>
            </a:r>
            <a:endParaRPr lang="zh-CN" altLang="en-US" sz="1200" dirty="0">
              <a:solidFill>
                <a:schemeClr val="accent3">
                  <a:lumMod val="50000"/>
                </a:schemeClr>
              </a:solidFill>
              <a:latin typeface="黑体" panose="02010609060101010101" pitchFamily="49" charset="-122"/>
              <a:ea typeface="黑体" panose="02010609060101010101" pitchFamily="49" charset="-122"/>
            </a:endParaRPr>
          </a:p>
        </p:txBody>
      </p:sp>
      <p:sp>
        <p:nvSpPr>
          <p:cNvPr id="87" name="文本框 86"/>
          <p:cNvSpPr txBox="1"/>
          <p:nvPr/>
        </p:nvSpPr>
        <p:spPr>
          <a:xfrm>
            <a:off x="10137786" y="3910141"/>
            <a:ext cx="792089" cy="276999"/>
          </a:xfrm>
          <a:prstGeom prst="rect">
            <a:avLst/>
          </a:prstGeom>
          <a:noFill/>
        </p:spPr>
        <p:txBody>
          <a:bodyPr wrap="square" rtlCol="0">
            <a:spAutoFit/>
          </a:bodyPr>
          <a:lstStyle/>
          <a:p>
            <a:r>
              <a:rPr lang="en-US" altLang="zh-CN" sz="1200" dirty="0" smtClean="0">
                <a:solidFill>
                  <a:schemeClr val="accent3">
                    <a:lumMod val="50000"/>
                  </a:schemeClr>
                </a:solidFill>
                <a:latin typeface="黑体" panose="02010609060101010101" pitchFamily="49" charset="-122"/>
                <a:ea typeface="黑体" panose="02010609060101010101" pitchFamily="49" charset="-122"/>
              </a:rPr>
              <a:t>2017.02</a:t>
            </a:r>
            <a:endParaRPr lang="zh-CN" altLang="en-US" sz="1200" dirty="0">
              <a:solidFill>
                <a:schemeClr val="accent3">
                  <a:lumMod val="50000"/>
                </a:schemeClr>
              </a:solidFill>
              <a:latin typeface="黑体" panose="02010609060101010101" pitchFamily="49" charset="-122"/>
              <a:ea typeface="黑体" panose="02010609060101010101" pitchFamily="49" charset="-122"/>
            </a:endParaRPr>
          </a:p>
        </p:txBody>
      </p:sp>
      <p:sp>
        <p:nvSpPr>
          <p:cNvPr id="88" name="文本框 87"/>
          <p:cNvSpPr txBox="1"/>
          <p:nvPr/>
        </p:nvSpPr>
        <p:spPr>
          <a:xfrm>
            <a:off x="3666437" y="4219759"/>
            <a:ext cx="792089" cy="276999"/>
          </a:xfrm>
          <a:prstGeom prst="rect">
            <a:avLst/>
          </a:prstGeom>
          <a:noFill/>
        </p:spPr>
        <p:txBody>
          <a:bodyPr wrap="square" rtlCol="0">
            <a:spAutoFit/>
          </a:bodyPr>
          <a:lstStyle/>
          <a:p>
            <a:r>
              <a:rPr lang="en-US" altLang="zh-CN" sz="1200" dirty="0" smtClean="0">
                <a:solidFill>
                  <a:srgbClr val="0070C0"/>
                </a:solidFill>
                <a:latin typeface="黑体" panose="02010609060101010101" pitchFamily="49" charset="-122"/>
                <a:ea typeface="黑体" panose="02010609060101010101" pitchFamily="49" charset="-122"/>
              </a:rPr>
              <a:t>2017.01</a:t>
            </a:r>
            <a:endParaRPr lang="zh-CN" altLang="en-US" sz="1200" dirty="0">
              <a:solidFill>
                <a:srgbClr val="0070C0"/>
              </a:solidFill>
              <a:latin typeface="黑体" panose="02010609060101010101" pitchFamily="49" charset="-122"/>
              <a:ea typeface="黑体" panose="02010609060101010101" pitchFamily="49" charset="-122"/>
            </a:endParaRPr>
          </a:p>
        </p:txBody>
      </p:sp>
      <p:sp>
        <p:nvSpPr>
          <p:cNvPr id="89" name="文本框 88"/>
          <p:cNvSpPr txBox="1"/>
          <p:nvPr/>
        </p:nvSpPr>
        <p:spPr>
          <a:xfrm>
            <a:off x="5529275" y="4216283"/>
            <a:ext cx="792089" cy="276999"/>
          </a:xfrm>
          <a:prstGeom prst="rect">
            <a:avLst/>
          </a:prstGeom>
          <a:noFill/>
        </p:spPr>
        <p:txBody>
          <a:bodyPr wrap="square" rtlCol="0">
            <a:spAutoFit/>
          </a:bodyPr>
          <a:lstStyle/>
          <a:p>
            <a:r>
              <a:rPr lang="en-US" altLang="zh-CN" sz="1200" dirty="0" smtClean="0">
                <a:solidFill>
                  <a:srgbClr val="0070C0"/>
                </a:solidFill>
                <a:latin typeface="黑体" panose="02010609060101010101" pitchFamily="49" charset="-122"/>
                <a:ea typeface="黑体" panose="02010609060101010101" pitchFamily="49" charset="-122"/>
              </a:rPr>
              <a:t>2017.03</a:t>
            </a:r>
            <a:endParaRPr lang="zh-CN" altLang="en-US" sz="1200" dirty="0">
              <a:solidFill>
                <a:srgbClr val="0070C0"/>
              </a:solidFill>
              <a:latin typeface="黑体" panose="02010609060101010101" pitchFamily="49" charset="-122"/>
              <a:ea typeface="黑体" panose="02010609060101010101" pitchFamily="49" charset="-122"/>
            </a:endParaRPr>
          </a:p>
        </p:txBody>
      </p:sp>
      <p:sp>
        <p:nvSpPr>
          <p:cNvPr id="90" name="文本框 89"/>
          <p:cNvSpPr txBox="1"/>
          <p:nvPr/>
        </p:nvSpPr>
        <p:spPr>
          <a:xfrm>
            <a:off x="7165426" y="4228278"/>
            <a:ext cx="792089" cy="276999"/>
          </a:xfrm>
          <a:prstGeom prst="rect">
            <a:avLst/>
          </a:prstGeom>
          <a:noFill/>
        </p:spPr>
        <p:txBody>
          <a:bodyPr wrap="square" rtlCol="0">
            <a:spAutoFit/>
          </a:bodyPr>
          <a:lstStyle/>
          <a:p>
            <a:r>
              <a:rPr lang="en-US" altLang="zh-CN" sz="1200" dirty="0" smtClean="0">
                <a:solidFill>
                  <a:srgbClr val="0070C0"/>
                </a:solidFill>
                <a:latin typeface="黑体" panose="02010609060101010101" pitchFamily="49" charset="-122"/>
                <a:ea typeface="黑体" panose="02010609060101010101" pitchFamily="49" charset="-122"/>
              </a:rPr>
              <a:t>2017.03</a:t>
            </a:r>
            <a:endParaRPr lang="zh-CN" altLang="en-US" sz="1200" dirty="0">
              <a:solidFill>
                <a:srgbClr val="0070C0"/>
              </a:solidFill>
              <a:latin typeface="黑体" panose="02010609060101010101" pitchFamily="49" charset="-122"/>
              <a:ea typeface="黑体" panose="02010609060101010101" pitchFamily="49" charset="-122"/>
            </a:endParaRPr>
          </a:p>
        </p:txBody>
      </p:sp>
      <p:sp>
        <p:nvSpPr>
          <p:cNvPr id="91" name="文本框 90"/>
          <p:cNvSpPr txBox="1"/>
          <p:nvPr/>
        </p:nvSpPr>
        <p:spPr>
          <a:xfrm>
            <a:off x="8769634" y="4254752"/>
            <a:ext cx="792089" cy="276999"/>
          </a:xfrm>
          <a:prstGeom prst="rect">
            <a:avLst/>
          </a:prstGeom>
          <a:noFill/>
        </p:spPr>
        <p:txBody>
          <a:bodyPr wrap="square" rtlCol="0">
            <a:spAutoFit/>
          </a:bodyPr>
          <a:lstStyle/>
          <a:p>
            <a:r>
              <a:rPr lang="en-US" altLang="zh-CN" sz="1200" dirty="0" smtClean="0">
                <a:solidFill>
                  <a:srgbClr val="0070C0"/>
                </a:solidFill>
                <a:latin typeface="黑体" panose="02010609060101010101" pitchFamily="49" charset="-122"/>
                <a:ea typeface="黑体" panose="02010609060101010101" pitchFamily="49" charset="-122"/>
              </a:rPr>
              <a:t>2017.04</a:t>
            </a:r>
            <a:endParaRPr lang="zh-CN" altLang="en-US" sz="1200" dirty="0">
              <a:solidFill>
                <a:srgbClr val="0070C0"/>
              </a:solidFill>
              <a:latin typeface="黑体" panose="02010609060101010101" pitchFamily="49" charset="-122"/>
              <a:ea typeface="黑体" panose="02010609060101010101" pitchFamily="49" charset="-122"/>
            </a:endParaRPr>
          </a:p>
        </p:txBody>
      </p:sp>
      <p:sp>
        <p:nvSpPr>
          <p:cNvPr id="92" name="文本框 91"/>
          <p:cNvSpPr txBox="1"/>
          <p:nvPr/>
        </p:nvSpPr>
        <p:spPr>
          <a:xfrm>
            <a:off x="10137785" y="4220738"/>
            <a:ext cx="792089" cy="276999"/>
          </a:xfrm>
          <a:prstGeom prst="rect">
            <a:avLst/>
          </a:prstGeom>
          <a:noFill/>
        </p:spPr>
        <p:txBody>
          <a:bodyPr wrap="square" rtlCol="0">
            <a:spAutoFit/>
          </a:bodyPr>
          <a:lstStyle/>
          <a:p>
            <a:r>
              <a:rPr lang="en-US" altLang="zh-CN" sz="1200" dirty="0" smtClean="0">
                <a:solidFill>
                  <a:srgbClr val="0070C0"/>
                </a:solidFill>
                <a:latin typeface="黑体" panose="02010609060101010101" pitchFamily="49" charset="-122"/>
                <a:ea typeface="黑体" panose="02010609060101010101" pitchFamily="49" charset="-122"/>
              </a:rPr>
              <a:t>2017.07</a:t>
            </a:r>
            <a:endParaRPr lang="zh-CN" altLang="en-US" sz="1200" dirty="0">
              <a:solidFill>
                <a:srgbClr val="0070C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1645889644"/>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310450" y="5226548"/>
            <a:ext cx="4237323" cy="127009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4274317" cy="492443"/>
          </a:xfrm>
          <a:prstGeom prst="rect">
            <a:avLst/>
          </a:prstGeom>
          <a:noFill/>
        </p:spPr>
        <p:txBody>
          <a:bodyPr wrap="square" lIns="0" tIns="0" rIns="0" bIns="0" rtlCol="0">
            <a:spAutoFit/>
          </a:bodyPr>
          <a:lstStyle/>
          <a:p>
            <a:pPr algn="dist" defTabSz="964278"/>
            <a:r>
              <a:rPr lang="zh-CN" altLang="zh-CN" sz="3200" b="1" dirty="0">
                <a:solidFill>
                  <a:schemeClr val="accent1">
                    <a:lumMod val="75000"/>
                  </a:schemeClr>
                </a:solidFill>
                <a:latin typeface="微软雅黑" panose="020B0503020204020204" pitchFamily="34" charset="-122"/>
                <a:ea typeface="微软雅黑" panose="020B0503020204020204" pitchFamily="34" charset="-122"/>
                <a:cs typeface="+mn-ea"/>
              </a:rPr>
              <a:t>装配式建筑性能优势</a:t>
            </a:r>
            <a:endParaRPr lang="zh-CN" altLang="en-US" sz="32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452711" y="878885"/>
            <a:ext cx="4046546" cy="169277"/>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PERFORMANCE ADVANTAGES OF ASSEMBLED BUILDINGS</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5" name="组合 4"/>
          <p:cNvGrpSpPr/>
          <p:nvPr/>
        </p:nvGrpSpPr>
        <p:grpSpPr>
          <a:xfrm>
            <a:off x="2684959" y="1621868"/>
            <a:ext cx="7194171" cy="3130164"/>
            <a:chOff x="1026220" y="1514458"/>
            <a:chExt cx="8568952" cy="3727785"/>
          </a:xfrm>
        </p:grpSpPr>
        <p:grpSp>
          <p:nvGrpSpPr>
            <p:cNvPr id="6" name="组合 5"/>
            <p:cNvGrpSpPr/>
            <p:nvPr/>
          </p:nvGrpSpPr>
          <p:grpSpPr>
            <a:xfrm>
              <a:off x="1026220" y="1514458"/>
              <a:ext cx="8568952" cy="1149909"/>
              <a:chOff x="1026220" y="1514458"/>
              <a:chExt cx="8568952" cy="1149909"/>
            </a:xfrm>
          </p:grpSpPr>
          <p:grpSp>
            <p:nvGrpSpPr>
              <p:cNvPr id="51" name="组合 50"/>
              <p:cNvGrpSpPr/>
              <p:nvPr/>
            </p:nvGrpSpPr>
            <p:grpSpPr>
              <a:xfrm>
                <a:off x="1026220" y="1548383"/>
                <a:ext cx="1224136" cy="1115984"/>
                <a:chOff x="1242244" y="2124447"/>
                <a:chExt cx="1224136" cy="1115984"/>
              </a:xfrm>
            </p:grpSpPr>
            <p:sp>
              <p:nvSpPr>
                <p:cNvPr id="72" name="任意多边形 71"/>
                <p:cNvSpPr/>
                <p:nvPr/>
              </p:nvSpPr>
              <p:spPr>
                <a:xfrm>
                  <a:off x="1386260" y="2124447"/>
                  <a:ext cx="936104"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01</a:t>
                  </a:r>
                  <a:endParaRPr lang="zh-CN" altLang="en-US" b="1" dirty="0">
                    <a:latin typeface="方正正中黑简体" panose="02000000000000000000" pitchFamily="2" charset="-122"/>
                    <a:ea typeface="方正正中黑简体" panose="02000000000000000000" pitchFamily="2" charset="-122"/>
                  </a:endParaRPr>
                </a:p>
              </p:txBody>
            </p:sp>
            <p:sp>
              <p:nvSpPr>
                <p:cNvPr id="74" name="六边形 73"/>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75" name="TextBox 20"/>
                <p:cNvSpPr txBox="1"/>
                <p:nvPr/>
              </p:nvSpPr>
              <p:spPr>
                <a:xfrm>
                  <a:off x="1450279" y="2455556"/>
                  <a:ext cx="867291" cy="741797"/>
                </a:xfrm>
                <a:prstGeom prst="rect">
                  <a:avLst/>
                </a:prstGeom>
                <a:noFill/>
                <a:ln>
                  <a:noFill/>
                </a:ln>
              </p:spPr>
              <p:txBody>
                <a:bodyPr wrap="square" rtlCol="0">
                  <a:spAutoFit/>
                </a:bodyPr>
                <a:lstStyle/>
                <a:p>
                  <a:pPr algn="ctr"/>
                  <a:r>
                    <a:rPr lang="zh-CN" altLang="en-US" b="1" spc="300" dirty="0" smtClean="0">
                      <a:solidFill>
                        <a:schemeClr val="accent3"/>
                      </a:solidFill>
                      <a:latin typeface="方正正中黑简体" panose="02000000000000000000" pitchFamily="2" charset="-122"/>
                      <a:ea typeface="方正正中黑简体" panose="02000000000000000000" pitchFamily="2" charset="-122"/>
                    </a:rPr>
                    <a:t>节能</a:t>
                  </a:r>
                  <a:endParaRPr lang="en-US" altLang="zh-CN" b="1" spc="300" dirty="0" smtClean="0">
                    <a:solidFill>
                      <a:schemeClr val="accent3"/>
                    </a:solidFill>
                    <a:latin typeface="方正正中黑简体" panose="02000000000000000000" pitchFamily="2" charset="-122"/>
                    <a:ea typeface="方正正中黑简体" panose="02000000000000000000" pitchFamily="2" charset="-122"/>
                  </a:endParaRPr>
                </a:p>
                <a:p>
                  <a:pPr algn="ctr"/>
                  <a:r>
                    <a:rPr lang="zh-CN" altLang="en-US" b="1" spc="300" dirty="0" smtClean="0">
                      <a:solidFill>
                        <a:schemeClr val="accent3"/>
                      </a:solidFill>
                      <a:latin typeface="方正正中黑简体" panose="02000000000000000000" pitchFamily="2" charset="-122"/>
                      <a:ea typeface="方正正中黑简体" panose="02000000000000000000" pitchFamily="2" charset="-122"/>
                    </a:rPr>
                    <a:t>环保</a:t>
                  </a:r>
                  <a:endParaRPr lang="zh-CN" altLang="en-US" b="1" spc="300" dirty="0">
                    <a:solidFill>
                      <a:schemeClr val="accent3"/>
                    </a:solidFill>
                    <a:latin typeface="方正正中黑简体" panose="02000000000000000000" pitchFamily="2" charset="-122"/>
                    <a:ea typeface="方正正中黑简体" panose="02000000000000000000" pitchFamily="2" charset="-122"/>
                  </a:endParaRPr>
                </a:p>
              </p:txBody>
            </p:sp>
          </p:grpSp>
          <p:grpSp>
            <p:nvGrpSpPr>
              <p:cNvPr id="52" name="组合 51"/>
              <p:cNvGrpSpPr/>
              <p:nvPr/>
            </p:nvGrpSpPr>
            <p:grpSpPr>
              <a:xfrm>
                <a:off x="2538388" y="1514458"/>
                <a:ext cx="1224136" cy="1108332"/>
                <a:chOff x="1242244" y="2090522"/>
                <a:chExt cx="1224136" cy="1108332"/>
              </a:xfrm>
            </p:grpSpPr>
            <p:sp>
              <p:nvSpPr>
                <p:cNvPr id="69" name="任意多边形 68"/>
                <p:cNvSpPr/>
                <p:nvPr/>
              </p:nvSpPr>
              <p:spPr>
                <a:xfrm>
                  <a:off x="1347060" y="2107485"/>
                  <a:ext cx="1014501"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02</a:t>
                  </a:r>
                  <a:endParaRPr lang="zh-CN" altLang="en-US" b="1" dirty="0">
                    <a:latin typeface="方正正中黑简体" panose="02000000000000000000" pitchFamily="2" charset="-122"/>
                    <a:ea typeface="方正正中黑简体" panose="02000000000000000000" pitchFamily="2" charset="-122"/>
                  </a:endParaRPr>
                </a:p>
              </p:txBody>
            </p:sp>
            <p:sp>
              <p:nvSpPr>
                <p:cNvPr id="70" name="六边形 69"/>
                <p:cNvSpPr/>
                <p:nvPr/>
              </p:nvSpPr>
              <p:spPr>
                <a:xfrm>
                  <a:off x="1242244" y="2090522"/>
                  <a:ext cx="1224136" cy="1108332"/>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71" name="TextBox 39"/>
                <p:cNvSpPr txBox="1"/>
                <p:nvPr/>
              </p:nvSpPr>
              <p:spPr>
                <a:xfrm>
                  <a:off x="1420666" y="2455555"/>
                  <a:ext cx="867291"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抗震抗风</a:t>
                  </a:r>
                </a:p>
              </p:txBody>
            </p:sp>
          </p:grpSp>
          <p:grpSp>
            <p:nvGrpSpPr>
              <p:cNvPr id="53" name="组合 52"/>
              <p:cNvGrpSpPr/>
              <p:nvPr/>
            </p:nvGrpSpPr>
            <p:grpSpPr>
              <a:xfrm>
                <a:off x="4050556" y="1548383"/>
                <a:ext cx="1224136" cy="1115984"/>
                <a:chOff x="1242244" y="2124447"/>
                <a:chExt cx="1224136" cy="1115984"/>
              </a:xfrm>
            </p:grpSpPr>
            <p:sp>
              <p:nvSpPr>
                <p:cNvPr id="66" name="任意多边形 65"/>
                <p:cNvSpPr/>
                <p:nvPr/>
              </p:nvSpPr>
              <p:spPr>
                <a:xfrm>
                  <a:off x="1350255" y="2152873"/>
                  <a:ext cx="1008112"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03</a:t>
                  </a:r>
                  <a:endParaRPr lang="zh-CN" altLang="en-US" b="1" dirty="0">
                    <a:latin typeface="方正正中黑简体" panose="02000000000000000000" pitchFamily="2" charset="-122"/>
                    <a:ea typeface="方正正中黑简体" panose="02000000000000000000" pitchFamily="2" charset="-122"/>
                  </a:endParaRPr>
                </a:p>
              </p:txBody>
            </p:sp>
            <p:sp>
              <p:nvSpPr>
                <p:cNvPr id="67" name="六边形 66"/>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68" name="TextBox 43"/>
                <p:cNvSpPr txBox="1"/>
                <p:nvPr/>
              </p:nvSpPr>
              <p:spPr>
                <a:xfrm>
                  <a:off x="1443596" y="2498634"/>
                  <a:ext cx="867291"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抗雪防虫</a:t>
                  </a:r>
                </a:p>
              </p:txBody>
            </p:sp>
          </p:grpSp>
          <p:grpSp>
            <p:nvGrpSpPr>
              <p:cNvPr id="54" name="组合 53"/>
              <p:cNvGrpSpPr/>
              <p:nvPr/>
            </p:nvGrpSpPr>
            <p:grpSpPr>
              <a:xfrm>
                <a:off x="5490716" y="1548383"/>
                <a:ext cx="1224136" cy="1115984"/>
                <a:chOff x="1242244" y="2124447"/>
                <a:chExt cx="1224136" cy="1115984"/>
              </a:xfrm>
            </p:grpSpPr>
            <p:sp>
              <p:nvSpPr>
                <p:cNvPr id="63" name="任意多边形 62"/>
                <p:cNvSpPr/>
                <p:nvPr/>
              </p:nvSpPr>
              <p:spPr>
                <a:xfrm>
                  <a:off x="1386260" y="2124447"/>
                  <a:ext cx="936104"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04</a:t>
                  </a:r>
                  <a:endParaRPr lang="zh-CN" altLang="en-US" b="1" dirty="0">
                    <a:latin typeface="方正正中黑简体" panose="02000000000000000000" pitchFamily="2" charset="-122"/>
                    <a:ea typeface="方正正中黑简体" panose="02000000000000000000" pitchFamily="2" charset="-122"/>
                  </a:endParaRPr>
                </a:p>
              </p:txBody>
            </p:sp>
            <p:sp>
              <p:nvSpPr>
                <p:cNvPr id="64" name="六边形 63"/>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65" name="TextBox 48"/>
                <p:cNvSpPr txBox="1"/>
                <p:nvPr/>
              </p:nvSpPr>
              <p:spPr>
                <a:xfrm>
                  <a:off x="1455072" y="2476397"/>
                  <a:ext cx="867291"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保温隔热</a:t>
                  </a:r>
                </a:p>
              </p:txBody>
            </p:sp>
          </p:grpSp>
          <p:grpSp>
            <p:nvGrpSpPr>
              <p:cNvPr id="55" name="组合 54"/>
              <p:cNvGrpSpPr/>
              <p:nvPr/>
            </p:nvGrpSpPr>
            <p:grpSpPr>
              <a:xfrm>
                <a:off x="6930876" y="1548383"/>
                <a:ext cx="1224136" cy="1115984"/>
                <a:chOff x="1242244" y="2124447"/>
                <a:chExt cx="1224136" cy="1115984"/>
              </a:xfrm>
            </p:grpSpPr>
            <p:sp>
              <p:nvSpPr>
                <p:cNvPr id="60" name="任意多边形 59"/>
                <p:cNvSpPr/>
                <p:nvPr/>
              </p:nvSpPr>
              <p:spPr>
                <a:xfrm>
                  <a:off x="1386260" y="2132099"/>
                  <a:ext cx="934506"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05</a:t>
                  </a:r>
                  <a:endParaRPr lang="zh-CN" altLang="en-US" b="1" dirty="0">
                    <a:latin typeface="方正正中黑简体" panose="02000000000000000000" pitchFamily="2" charset="-122"/>
                    <a:ea typeface="方正正中黑简体" panose="02000000000000000000" pitchFamily="2" charset="-122"/>
                  </a:endParaRPr>
                </a:p>
              </p:txBody>
            </p:sp>
            <p:sp>
              <p:nvSpPr>
                <p:cNvPr id="61" name="六边形 60"/>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62" name="TextBox 52"/>
                <p:cNvSpPr txBox="1"/>
                <p:nvPr/>
              </p:nvSpPr>
              <p:spPr>
                <a:xfrm>
                  <a:off x="1455073" y="2476397"/>
                  <a:ext cx="867291"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隔音降噪</a:t>
                  </a:r>
                </a:p>
              </p:txBody>
            </p:sp>
          </p:grpSp>
          <p:grpSp>
            <p:nvGrpSpPr>
              <p:cNvPr id="56" name="组合 55"/>
              <p:cNvGrpSpPr/>
              <p:nvPr/>
            </p:nvGrpSpPr>
            <p:grpSpPr>
              <a:xfrm>
                <a:off x="8371036" y="1548383"/>
                <a:ext cx="1224136" cy="1115984"/>
                <a:chOff x="1242244" y="2124447"/>
                <a:chExt cx="1224136" cy="1115984"/>
              </a:xfrm>
            </p:grpSpPr>
            <p:sp>
              <p:nvSpPr>
                <p:cNvPr id="57" name="任意多边形 56"/>
                <p:cNvSpPr/>
                <p:nvPr/>
              </p:nvSpPr>
              <p:spPr>
                <a:xfrm>
                  <a:off x="1385472" y="2134710"/>
                  <a:ext cx="936104"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06</a:t>
                  </a:r>
                  <a:endParaRPr lang="zh-CN" altLang="en-US" b="1" dirty="0">
                    <a:latin typeface="方正正中黑简体" panose="02000000000000000000" pitchFamily="2" charset="-122"/>
                    <a:ea typeface="方正正中黑简体" panose="02000000000000000000" pitchFamily="2" charset="-122"/>
                  </a:endParaRPr>
                </a:p>
              </p:txBody>
            </p:sp>
            <p:sp>
              <p:nvSpPr>
                <p:cNvPr id="58" name="六边形 57"/>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59" name="TextBox 56"/>
                <p:cNvSpPr txBox="1"/>
                <p:nvPr/>
              </p:nvSpPr>
              <p:spPr>
                <a:xfrm>
                  <a:off x="1455073" y="2498634"/>
                  <a:ext cx="867291"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防潮通风</a:t>
                  </a:r>
                </a:p>
              </p:txBody>
            </p:sp>
          </p:grpSp>
        </p:grpSp>
        <p:grpSp>
          <p:nvGrpSpPr>
            <p:cNvPr id="7" name="组合 6"/>
            <p:cNvGrpSpPr/>
            <p:nvPr/>
          </p:nvGrpSpPr>
          <p:grpSpPr>
            <a:xfrm>
              <a:off x="1026220" y="4104807"/>
              <a:ext cx="8568952" cy="1137436"/>
              <a:chOff x="1026220" y="3456735"/>
              <a:chExt cx="8568952" cy="1137436"/>
            </a:xfrm>
          </p:grpSpPr>
          <p:grpSp>
            <p:nvGrpSpPr>
              <p:cNvPr id="27" name="组合 26"/>
              <p:cNvGrpSpPr/>
              <p:nvPr/>
            </p:nvGrpSpPr>
            <p:grpSpPr>
              <a:xfrm>
                <a:off x="1026220" y="3456735"/>
                <a:ext cx="1224136" cy="1115984"/>
                <a:chOff x="1242244" y="2124447"/>
                <a:chExt cx="1224136" cy="1115984"/>
              </a:xfrm>
            </p:grpSpPr>
            <p:sp>
              <p:nvSpPr>
                <p:cNvPr id="48" name="任意多边形 47"/>
                <p:cNvSpPr/>
                <p:nvPr/>
              </p:nvSpPr>
              <p:spPr>
                <a:xfrm>
                  <a:off x="1386260" y="2124447"/>
                  <a:ext cx="936104"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11</a:t>
                  </a:r>
                  <a:endParaRPr lang="zh-CN" altLang="en-US" b="1" dirty="0">
                    <a:latin typeface="方正正中黑简体" panose="02000000000000000000" pitchFamily="2" charset="-122"/>
                    <a:ea typeface="方正正中黑简体" panose="02000000000000000000" pitchFamily="2" charset="-122"/>
                  </a:endParaRPr>
                </a:p>
              </p:txBody>
            </p:sp>
            <p:sp>
              <p:nvSpPr>
                <p:cNvPr id="49" name="六边形 48"/>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50" name="TextBox 60"/>
                <p:cNvSpPr txBox="1"/>
                <p:nvPr/>
              </p:nvSpPr>
              <p:spPr>
                <a:xfrm>
                  <a:off x="1428358" y="2476396"/>
                  <a:ext cx="867291"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造型美观</a:t>
                  </a:r>
                </a:p>
              </p:txBody>
            </p:sp>
          </p:grpSp>
          <p:grpSp>
            <p:nvGrpSpPr>
              <p:cNvPr id="28" name="组合 27"/>
              <p:cNvGrpSpPr/>
              <p:nvPr/>
            </p:nvGrpSpPr>
            <p:grpSpPr>
              <a:xfrm>
                <a:off x="2538388" y="3456735"/>
                <a:ext cx="1224136" cy="1118180"/>
                <a:chOff x="1242244" y="2124447"/>
                <a:chExt cx="1224136" cy="1118180"/>
              </a:xfrm>
            </p:grpSpPr>
            <p:sp>
              <p:nvSpPr>
                <p:cNvPr id="45" name="任意多边形 44"/>
                <p:cNvSpPr/>
                <p:nvPr/>
              </p:nvSpPr>
              <p:spPr>
                <a:xfrm>
                  <a:off x="1386260" y="2124447"/>
                  <a:ext cx="936104"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12</a:t>
                  </a:r>
                  <a:endParaRPr lang="zh-CN" altLang="en-US" b="1" dirty="0">
                    <a:latin typeface="方正正中黑简体" panose="02000000000000000000" pitchFamily="2" charset="-122"/>
                    <a:ea typeface="方正正中黑简体" panose="02000000000000000000" pitchFamily="2" charset="-122"/>
                  </a:endParaRPr>
                </a:p>
              </p:txBody>
            </p:sp>
            <p:sp>
              <p:nvSpPr>
                <p:cNvPr id="46" name="六边形 45"/>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47" name="TextBox 64"/>
                <p:cNvSpPr txBox="1"/>
                <p:nvPr/>
              </p:nvSpPr>
              <p:spPr>
                <a:xfrm>
                  <a:off x="1455072" y="2500830"/>
                  <a:ext cx="867291"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舒适便利</a:t>
                  </a:r>
                </a:p>
              </p:txBody>
            </p:sp>
          </p:grpSp>
          <p:grpSp>
            <p:nvGrpSpPr>
              <p:cNvPr id="29" name="组合 28"/>
              <p:cNvGrpSpPr/>
              <p:nvPr/>
            </p:nvGrpSpPr>
            <p:grpSpPr>
              <a:xfrm>
                <a:off x="4050556" y="3456735"/>
                <a:ext cx="1224136" cy="1115984"/>
                <a:chOff x="1242244" y="2124447"/>
                <a:chExt cx="1224136" cy="1115984"/>
              </a:xfrm>
            </p:grpSpPr>
            <p:sp>
              <p:nvSpPr>
                <p:cNvPr id="42" name="任意多边形 41"/>
                <p:cNvSpPr/>
                <p:nvPr/>
              </p:nvSpPr>
              <p:spPr>
                <a:xfrm>
                  <a:off x="1386260" y="2124447"/>
                  <a:ext cx="936104"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13</a:t>
                  </a:r>
                  <a:endParaRPr lang="zh-CN" altLang="en-US" b="1" dirty="0">
                    <a:latin typeface="方正正中黑简体" panose="02000000000000000000" pitchFamily="2" charset="-122"/>
                    <a:ea typeface="方正正中黑简体" panose="02000000000000000000" pitchFamily="2" charset="-122"/>
                  </a:endParaRPr>
                </a:p>
              </p:txBody>
            </p:sp>
            <p:sp>
              <p:nvSpPr>
                <p:cNvPr id="43" name="六边形 42"/>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44" name="TextBox 68"/>
                <p:cNvSpPr txBox="1"/>
                <p:nvPr/>
              </p:nvSpPr>
              <p:spPr>
                <a:xfrm>
                  <a:off x="1455072" y="2488220"/>
                  <a:ext cx="867291"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坚固耐久</a:t>
                  </a:r>
                </a:p>
              </p:txBody>
            </p:sp>
          </p:grpSp>
          <p:grpSp>
            <p:nvGrpSpPr>
              <p:cNvPr id="30" name="组合 29"/>
              <p:cNvGrpSpPr/>
              <p:nvPr/>
            </p:nvGrpSpPr>
            <p:grpSpPr>
              <a:xfrm>
                <a:off x="5490716" y="3456735"/>
                <a:ext cx="1224136" cy="1115984"/>
                <a:chOff x="1242244" y="2124447"/>
                <a:chExt cx="1224136" cy="1115984"/>
              </a:xfrm>
            </p:grpSpPr>
            <p:sp>
              <p:nvSpPr>
                <p:cNvPr id="39" name="任意多边形 38"/>
                <p:cNvSpPr/>
                <p:nvPr/>
              </p:nvSpPr>
              <p:spPr>
                <a:xfrm>
                  <a:off x="1386260" y="2124447"/>
                  <a:ext cx="936104"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14</a:t>
                  </a:r>
                  <a:endParaRPr lang="zh-CN" altLang="en-US" b="1" dirty="0">
                    <a:latin typeface="方正正中黑简体" panose="02000000000000000000" pitchFamily="2" charset="-122"/>
                    <a:ea typeface="方正正中黑简体" panose="02000000000000000000" pitchFamily="2" charset="-122"/>
                  </a:endParaRPr>
                </a:p>
              </p:txBody>
            </p:sp>
            <p:sp>
              <p:nvSpPr>
                <p:cNvPr id="40" name="六边形 39"/>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41" name="TextBox 72"/>
                <p:cNvSpPr txBox="1"/>
                <p:nvPr/>
              </p:nvSpPr>
              <p:spPr>
                <a:xfrm>
                  <a:off x="1445783" y="2476397"/>
                  <a:ext cx="867291"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不受限制</a:t>
                  </a:r>
                </a:p>
              </p:txBody>
            </p:sp>
          </p:grpSp>
          <p:grpSp>
            <p:nvGrpSpPr>
              <p:cNvPr id="31" name="组合 30"/>
              <p:cNvGrpSpPr/>
              <p:nvPr/>
            </p:nvGrpSpPr>
            <p:grpSpPr>
              <a:xfrm>
                <a:off x="6930876" y="3456735"/>
                <a:ext cx="1224136" cy="1137436"/>
                <a:chOff x="1242244" y="2124447"/>
                <a:chExt cx="1224136" cy="1137436"/>
              </a:xfrm>
            </p:grpSpPr>
            <p:sp>
              <p:nvSpPr>
                <p:cNvPr id="36" name="任意多边形 35"/>
                <p:cNvSpPr/>
                <p:nvPr/>
              </p:nvSpPr>
              <p:spPr>
                <a:xfrm>
                  <a:off x="1386260" y="2124447"/>
                  <a:ext cx="936104"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15</a:t>
                  </a:r>
                  <a:endParaRPr lang="zh-CN" altLang="en-US" b="1" dirty="0">
                    <a:latin typeface="方正正中黑简体" panose="02000000000000000000" pitchFamily="2" charset="-122"/>
                    <a:ea typeface="方正正中黑简体" panose="02000000000000000000" pitchFamily="2" charset="-122"/>
                  </a:endParaRPr>
                </a:p>
              </p:txBody>
            </p:sp>
            <p:sp>
              <p:nvSpPr>
                <p:cNvPr id="37" name="六边形 36"/>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38" name="TextBox 76"/>
                <p:cNvSpPr txBox="1"/>
                <p:nvPr/>
              </p:nvSpPr>
              <p:spPr>
                <a:xfrm>
                  <a:off x="1453474" y="2520086"/>
                  <a:ext cx="867291"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个性定制</a:t>
                  </a:r>
                </a:p>
              </p:txBody>
            </p:sp>
          </p:grpSp>
          <p:grpSp>
            <p:nvGrpSpPr>
              <p:cNvPr id="32" name="组合 31"/>
              <p:cNvGrpSpPr/>
              <p:nvPr/>
            </p:nvGrpSpPr>
            <p:grpSpPr>
              <a:xfrm>
                <a:off x="8371036" y="3456735"/>
                <a:ext cx="1224136" cy="1115984"/>
                <a:chOff x="1242244" y="2124447"/>
                <a:chExt cx="1224136" cy="1115984"/>
              </a:xfrm>
            </p:grpSpPr>
            <p:sp>
              <p:nvSpPr>
                <p:cNvPr id="33" name="任意多边形 32"/>
                <p:cNvSpPr/>
                <p:nvPr/>
              </p:nvSpPr>
              <p:spPr>
                <a:xfrm>
                  <a:off x="1386260" y="2124447"/>
                  <a:ext cx="936104"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16</a:t>
                  </a:r>
                  <a:endParaRPr lang="zh-CN" altLang="en-US" b="1" dirty="0">
                    <a:latin typeface="方正正中黑简体" panose="02000000000000000000" pitchFamily="2" charset="-122"/>
                    <a:ea typeface="方正正中黑简体" panose="02000000000000000000" pitchFamily="2" charset="-122"/>
                  </a:endParaRPr>
                </a:p>
              </p:txBody>
            </p:sp>
            <p:sp>
              <p:nvSpPr>
                <p:cNvPr id="34" name="六边形 33"/>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35" name="TextBox 80"/>
                <p:cNvSpPr txBox="1"/>
                <p:nvPr/>
              </p:nvSpPr>
              <p:spPr>
                <a:xfrm>
                  <a:off x="1453475" y="2480787"/>
                  <a:ext cx="867291"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性价比高</a:t>
                  </a:r>
                </a:p>
              </p:txBody>
            </p:sp>
          </p:grpSp>
        </p:grpSp>
        <p:grpSp>
          <p:nvGrpSpPr>
            <p:cNvPr id="8" name="组合 7"/>
            <p:cNvGrpSpPr/>
            <p:nvPr/>
          </p:nvGrpSpPr>
          <p:grpSpPr>
            <a:xfrm>
              <a:off x="2322364" y="2808663"/>
              <a:ext cx="5688632" cy="1144997"/>
              <a:chOff x="954212" y="6553079"/>
              <a:chExt cx="5688632" cy="1144997"/>
            </a:xfrm>
          </p:grpSpPr>
          <p:grpSp>
            <p:nvGrpSpPr>
              <p:cNvPr id="9" name="组合 8"/>
              <p:cNvGrpSpPr/>
              <p:nvPr/>
            </p:nvGrpSpPr>
            <p:grpSpPr>
              <a:xfrm>
                <a:off x="954212" y="6553079"/>
                <a:ext cx="1269244" cy="1144997"/>
                <a:chOff x="1242244" y="2124447"/>
                <a:chExt cx="1269244" cy="1144997"/>
              </a:xfrm>
            </p:grpSpPr>
            <p:sp>
              <p:nvSpPr>
                <p:cNvPr id="22" name="任意多边形 21"/>
                <p:cNvSpPr/>
                <p:nvPr/>
              </p:nvSpPr>
              <p:spPr>
                <a:xfrm>
                  <a:off x="1386260" y="2124447"/>
                  <a:ext cx="936104"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07</a:t>
                  </a:r>
                  <a:endParaRPr lang="zh-CN" altLang="en-US" b="1" dirty="0">
                    <a:latin typeface="方正正中黑简体" panose="02000000000000000000" pitchFamily="2" charset="-122"/>
                    <a:ea typeface="方正正中黑简体" panose="02000000000000000000" pitchFamily="2" charset="-122"/>
                  </a:endParaRPr>
                </a:p>
              </p:txBody>
            </p:sp>
            <p:sp>
              <p:nvSpPr>
                <p:cNvPr id="23" name="六边形 22"/>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24" name="TextBox 84"/>
                <p:cNvSpPr txBox="1"/>
                <p:nvPr/>
              </p:nvSpPr>
              <p:spPr>
                <a:xfrm>
                  <a:off x="1252946" y="2527647"/>
                  <a:ext cx="1258542"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可重复利用</a:t>
                  </a:r>
                </a:p>
              </p:txBody>
            </p:sp>
          </p:grpSp>
          <p:grpSp>
            <p:nvGrpSpPr>
              <p:cNvPr id="10" name="组合 9"/>
              <p:cNvGrpSpPr/>
              <p:nvPr/>
            </p:nvGrpSpPr>
            <p:grpSpPr>
              <a:xfrm>
                <a:off x="2466380" y="6553079"/>
                <a:ext cx="1224136" cy="1115984"/>
                <a:chOff x="1242244" y="2124447"/>
                <a:chExt cx="1224136" cy="1115984"/>
              </a:xfrm>
            </p:grpSpPr>
            <p:sp>
              <p:nvSpPr>
                <p:cNvPr id="19" name="任意多边形 18"/>
                <p:cNvSpPr/>
                <p:nvPr/>
              </p:nvSpPr>
              <p:spPr>
                <a:xfrm>
                  <a:off x="1386260" y="2124447"/>
                  <a:ext cx="936104"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08</a:t>
                  </a:r>
                  <a:endParaRPr lang="zh-CN" altLang="en-US" b="1" dirty="0">
                    <a:latin typeface="方正正中黑简体" panose="02000000000000000000" pitchFamily="2" charset="-122"/>
                    <a:ea typeface="方正正中黑简体" panose="02000000000000000000" pitchFamily="2" charset="-122"/>
                  </a:endParaRPr>
                </a:p>
              </p:txBody>
            </p:sp>
            <p:sp>
              <p:nvSpPr>
                <p:cNvPr id="20" name="六边形 19"/>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21" name="TextBox 88"/>
                <p:cNvSpPr txBox="1"/>
                <p:nvPr/>
              </p:nvSpPr>
              <p:spPr>
                <a:xfrm>
                  <a:off x="1420665" y="2498634"/>
                  <a:ext cx="867291"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得房利高</a:t>
                  </a:r>
                </a:p>
              </p:txBody>
            </p:sp>
          </p:grpSp>
          <p:grpSp>
            <p:nvGrpSpPr>
              <p:cNvPr id="11" name="组合 10"/>
              <p:cNvGrpSpPr/>
              <p:nvPr/>
            </p:nvGrpSpPr>
            <p:grpSpPr>
              <a:xfrm>
                <a:off x="3978548" y="6553079"/>
                <a:ext cx="1260139" cy="1115984"/>
                <a:chOff x="1242244" y="2124447"/>
                <a:chExt cx="1260139" cy="1115984"/>
              </a:xfrm>
            </p:grpSpPr>
            <p:sp>
              <p:nvSpPr>
                <p:cNvPr id="16" name="任意多边形 15"/>
                <p:cNvSpPr/>
                <p:nvPr/>
              </p:nvSpPr>
              <p:spPr>
                <a:xfrm>
                  <a:off x="1386260" y="2124447"/>
                  <a:ext cx="936104"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09</a:t>
                  </a:r>
                  <a:endParaRPr lang="zh-CN" altLang="en-US" b="1" dirty="0">
                    <a:latin typeface="方正正中黑简体" panose="02000000000000000000" pitchFamily="2" charset="-122"/>
                    <a:ea typeface="方正正中黑简体" panose="02000000000000000000" pitchFamily="2" charset="-122"/>
                  </a:endParaRPr>
                </a:p>
              </p:txBody>
            </p:sp>
            <p:sp>
              <p:nvSpPr>
                <p:cNvPr id="17" name="六边形 16"/>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18" name="TextBox 92"/>
                <p:cNvSpPr txBox="1"/>
                <p:nvPr/>
              </p:nvSpPr>
              <p:spPr>
                <a:xfrm>
                  <a:off x="1278248" y="2598282"/>
                  <a:ext cx="1224135" cy="423884"/>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自重轻</a:t>
                  </a:r>
                </a:p>
              </p:txBody>
            </p:sp>
          </p:grpSp>
          <p:grpSp>
            <p:nvGrpSpPr>
              <p:cNvPr id="12" name="组合 11"/>
              <p:cNvGrpSpPr/>
              <p:nvPr/>
            </p:nvGrpSpPr>
            <p:grpSpPr>
              <a:xfrm>
                <a:off x="5418708" y="6553079"/>
                <a:ext cx="1224136" cy="1115984"/>
                <a:chOff x="1242244" y="2124447"/>
                <a:chExt cx="1224136" cy="1115984"/>
              </a:xfrm>
            </p:grpSpPr>
            <p:sp>
              <p:nvSpPr>
                <p:cNvPr id="13" name="任意多边形 12"/>
                <p:cNvSpPr/>
                <p:nvPr/>
              </p:nvSpPr>
              <p:spPr>
                <a:xfrm>
                  <a:off x="1386260" y="2124447"/>
                  <a:ext cx="936104" cy="288032"/>
                </a:xfrm>
                <a:custGeom>
                  <a:avLst/>
                  <a:gdLst>
                    <a:gd name="connsiteX0" fmla="*/ 0 w 936104"/>
                    <a:gd name="connsiteY0" fmla="*/ 432048 h 432048"/>
                    <a:gd name="connsiteX1" fmla="*/ 108012 w 936104"/>
                    <a:gd name="connsiteY1" fmla="*/ 0 h 432048"/>
                    <a:gd name="connsiteX2" fmla="*/ 828092 w 936104"/>
                    <a:gd name="connsiteY2" fmla="*/ 0 h 432048"/>
                    <a:gd name="connsiteX3" fmla="*/ 936104 w 936104"/>
                    <a:gd name="connsiteY3" fmla="*/ 432048 h 432048"/>
                    <a:gd name="connsiteX4" fmla="*/ 0 w 936104"/>
                    <a:gd name="connsiteY4" fmla="*/ 432048 h 432048"/>
                    <a:gd name="connsiteX0" fmla="*/ 0 w 1029714"/>
                    <a:gd name="connsiteY0" fmla="*/ 432048 h 432048"/>
                    <a:gd name="connsiteX1" fmla="*/ 201622 w 1029714"/>
                    <a:gd name="connsiteY1" fmla="*/ 0 h 432048"/>
                    <a:gd name="connsiteX2" fmla="*/ 921702 w 1029714"/>
                    <a:gd name="connsiteY2" fmla="*/ 0 h 432048"/>
                    <a:gd name="connsiteX3" fmla="*/ 1029714 w 1029714"/>
                    <a:gd name="connsiteY3" fmla="*/ 432048 h 432048"/>
                    <a:gd name="connsiteX4" fmla="*/ 0 w 102971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921702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123324"/>
                    <a:gd name="connsiteY0" fmla="*/ 432048 h 432048"/>
                    <a:gd name="connsiteX1" fmla="*/ 201622 w 1123324"/>
                    <a:gd name="connsiteY1" fmla="*/ 0 h 432048"/>
                    <a:gd name="connsiteX2" fmla="*/ 1029714 w 1123324"/>
                    <a:gd name="connsiteY2" fmla="*/ 0 h 432048"/>
                    <a:gd name="connsiteX3" fmla="*/ 1123324 w 1123324"/>
                    <a:gd name="connsiteY3" fmla="*/ 432048 h 432048"/>
                    <a:gd name="connsiteX4" fmla="*/ 0 w 1123324"/>
                    <a:gd name="connsiteY4" fmla="*/ 432048 h 432048"/>
                    <a:gd name="connsiteX0" fmla="*/ 0 w 1216934"/>
                    <a:gd name="connsiteY0" fmla="*/ 432048 h 432048"/>
                    <a:gd name="connsiteX1" fmla="*/ 201622 w 1216934"/>
                    <a:gd name="connsiteY1" fmla="*/ 0 h 432048"/>
                    <a:gd name="connsiteX2" fmla="*/ 1029714 w 1216934"/>
                    <a:gd name="connsiteY2" fmla="*/ 0 h 432048"/>
                    <a:gd name="connsiteX3" fmla="*/ 1216934 w 1216934"/>
                    <a:gd name="connsiteY3" fmla="*/ 432048 h 432048"/>
                    <a:gd name="connsiteX4" fmla="*/ 0 w 1216934"/>
                    <a:gd name="connsiteY4" fmla="*/ 432048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34" h="432048">
                      <a:moveTo>
                        <a:pt x="0" y="432048"/>
                      </a:moveTo>
                      <a:lnTo>
                        <a:pt x="201622" y="0"/>
                      </a:lnTo>
                      <a:lnTo>
                        <a:pt x="1029714" y="0"/>
                      </a:lnTo>
                      <a:lnTo>
                        <a:pt x="1216934" y="432048"/>
                      </a:lnTo>
                      <a:lnTo>
                        <a:pt x="0" y="432048"/>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方正正中黑简体" panose="02000000000000000000" pitchFamily="2" charset="-122"/>
                      <a:ea typeface="方正正中黑简体" panose="02000000000000000000" pitchFamily="2" charset="-122"/>
                    </a:rPr>
                    <a:t>10</a:t>
                  </a:r>
                  <a:endParaRPr lang="zh-CN" altLang="en-US" b="1" dirty="0">
                    <a:latin typeface="方正正中黑简体" panose="02000000000000000000" pitchFamily="2" charset="-122"/>
                    <a:ea typeface="方正正中黑简体" panose="02000000000000000000" pitchFamily="2" charset="-122"/>
                  </a:endParaRPr>
                </a:p>
              </p:txBody>
            </p:sp>
            <p:sp>
              <p:nvSpPr>
                <p:cNvPr id="14" name="六边形 13"/>
                <p:cNvSpPr/>
                <p:nvPr/>
              </p:nvSpPr>
              <p:spPr>
                <a:xfrm>
                  <a:off x="1242244" y="2124447"/>
                  <a:ext cx="1224136" cy="1115984"/>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正中黑简体" panose="02000000000000000000" pitchFamily="2" charset="-122"/>
                    <a:ea typeface="方正正中黑简体" panose="02000000000000000000" pitchFamily="2" charset="-122"/>
                  </a:endParaRPr>
                </a:p>
              </p:txBody>
            </p:sp>
            <p:sp>
              <p:nvSpPr>
                <p:cNvPr id="15" name="TextBox 96"/>
                <p:cNvSpPr txBox="1"/>
                <p:nvPr/>
              </p:nvSpPr>
              <p:spPr>
                <a:xfrm>
                  <a:off x="1455072" y="2498634"/>
                  <a:ext cx="867291" cy="741797"/>
                </a:xfrm>
                <a:prstGeom prst="rect">
                  <a:avLst/>
                </a:prstGeom>
                <a:noFill/>
                <a:ln>
                  <a:noFill/>
                </a:ln>
              </p:spPr>
              <p:txBody>
                <a:bodyPr wrap="square" rtlCol="0">
                  <a:spAutoFit/>
                </a:bodyPr>
                <a:lstStyle/>
                <a:p>
                  <a:pPr algn="ctr"/>
                  <a:r>
                    <a:rPr lang="zh-CN" altLang="en-US" b="1" spc="300" dirty="0">
                      <a:solidFill>
                        <a:schemeClr val="accent3"/>
                      </a:solidFill>
                      <a:latin typeface="方正正中黑简体" panose="02000000000000000000" pitchFamily="2" charset="-122"/>
                      <a:ea typeface="方正正中黑简体" panose="02000000000000000000" pitchFamily="2" charset="-122"/>
                    </a:rPr>
                    <a:t>施工便利</a:t>
                  </a:r>
                </a:p>
              </p:txBody>
            </p:sp>
          </p:grpSp>
        </p:grpSp>
      </p:grpSp>
      <p:sp>
        <p:nvSpPr>
          <p:cNvPr id="2" name="矩形 1"/>
          <p:cNvSpPr/>
          <p:nvPr/>
        </p:nvSpPr>
        <p:spPr>
          <a:xfrm>
            <a:off x="3223689" y="5322987"/>
            <a:ext cx="6429375" cy="1077218"/>
          </a:xfrm>
          <a:prstGeom prst="rect">
            <a:avLst/>
          </a:prstGeom>
        </p:spPr>
        <p:txBody>
          <a:bodyPr>
            <a:spAutoFit/>
          </a:bodyPr>
          <a:lstStyle/>
          <a:p>
            <a:pPr algn="ctr" defTabSz="1285829">
              <a:lnSpc>
                <a:spcPct val="120000"/>
              </a:lnSpc>
              <a:spcBef>
                <a:spcPct val="20000"/>
              </a:spcBef>
              <a:defRPr/>
            </a:pPr>
            <a:r>
              <a:rPr lang="zh-CN" altLang="en-US" sz="1600" dirty="0">
                <a:solidFill>
                  <a:schemeClr val="accent5">
                    <a:lumMod val="75000"/>
                  </a:schemeClr>
                </a:solidFill>
                <a:latin typeface="黑体" panose="02010609060101010101" pitchFamily="49" charset="-122"/>
                <a:ea typeface="黑体" panose="02010609060101010101" pitchFamily="49" charset="-122"/>
                <a:cs typeface="+mn-ea"/>
                <a:sym typeface="Arial" panose="020B0604020202020204" pitchFamily="34" charset="0"/>
              </a:rPr>
              <a:t>室外的事情室内做，高空的事情地面</a:t>
            </a:r>
            <a:r>
              <a:rPr lang="zh-CN" altLang="en-US" sz="1600" dirty="0" smtClean="0">
                <a:solidFill>
                  <a:schemeClr val="accent5">
                    <a:lumMod val="75000"/>
                  </a:schemeClr>
                </a:solidFill>
                <a:latin typeface="黑体" panose="02010609060101010101" pitchFamily="49" charset="-122"/>
                <a:ea typeface="黑体" panose="02010609060101010101" pitchFamily="49" charset="-122"/>
                <a:cs typeface="+mn-ea"/>
                <a:sym typeface="Arial" panose="020B0604020202020204" pitchFamily="34" charset="0"/>
              </a:rPr>
              <a:t>做</a:t>
            </a:r>
            <a:endParaRPr lang="en-US" altLang="zh-CN" sz="1600" dirty="0" smtClean="0">
              <a:solidFill>
                <a:schemeClr val="accent5">
                  <a:lumMod val="75000"/>
                </a:schemeClr>
              </a:solidFill>
              <a:latin typeface="黑体" panose="02010609060101010101" pitchFamily="49" charset="-122"/>
              <a:ea typeface="黑体" panose="02010609060101010101" pitchFamily="49" charset="-122"/>
              <a:cs typeface="+mn-ea"/>
              <a:sym typeface="Arial" panose="020B0604020202020204" pitchFamily="34" charset="0"/>
            </a:endParaRPr>
          </a:p>
          <a:p>
            <a:pPr algn="ctr" defTabSz="1285829">
              <a:lnSpc>
                <a:spcPct val="120000"/>
              </a:lnSpc>
              <a:spcBef>
                <a:spcPct val="20000"/>
              </a:spcBef>
              <a:defRPr/>
            </a:pPr>
            <a:r>
              <a:rPr lang="zh-CN" altLang="en-US" sz="1600" dirty="0" smtClean="0">
                <a:solidFill>
                  <a:schemeClr val="accent5">
                    <a:lumMod val="75000"/>
                  </a:schemeClr>
                </a:solidFill>
                <a:latin typeface="黑体" panose="02010609060101010101" pitchFamily="49" charset="-122"/>
                <a:ea typeface="黑体" panose="02010609060101010101" pitchFamily="49" charset="-122"/>
                <a:cs typeface="+mn-ea"/>
                <a:sym typeface="Arial" panose="020B0604020202020204" pitchFamily="34" charset="0"/>
              </a:rPr>
              <a:t>工地的事情工厂做，危险的事情机器做</a:t>
            </a:r>
            <a:endParaRPr lang="en-US" altLang="zh-CN" sz="1600" dirty="0" smtClean="0">
              <a:solidFill>
                <a:schemeClr val="accent5">
                  <a:lumMod val="75000"/>
                </a:schemeClr>
              </a:solidFill>
              <a:latin typeface="黑体" panose="02010609060101010101" pitchFamily="49" charset="-122"/>
              <a:ea typeface="黑体" panose="02010609060101010101" pitchFamily="49" charset="-122"/>
              <a:cs typeface="+mn-ea"/>
              <a:sym typeface="Arial" panose="020B0604020202020204" pitchFamily="34" charset="0"/>
            </a:endParaRPr>
          </a:p>
          <a:p>
            <a:pPr algn="ctr" defTabSz="1285829">
              <a:lnSpc>
                <a:spcPct val="120000"/>
              </a:lnSpc>
              <a:spcBef>
                <a:spcPct val="20000"/>
              </a:spcBef>
              <a:defRPr/>
            </a:pPr>
            <a:r>
              <a:rPr lang="zh-CN" altLang="en-US" sz="1600" dirty="0" smtClean="0">
                <a:solidFill>
                  <a:schemeClr val="accent5">
                    <a:lumMod val="75000"/>
                  </a:schemeClr>
                </a:solidFill>
                <a:latin typeface="黑体" panose="02010609060101010101" pitchFamily="49" charset="-122"/>
                <a:ea typeface="黑体" panose="02010609060101010101" pitchFamily="49" charset="-122"/>
                <a:cs typeface="+mn-ea"/>
                <a:sym typeface="Arial" panose="020B0604020202020204" pitchFamily="34" charset="0"/>
              </a:rPr>
              <a:t>质量</a:t>
            </a:r>
            <a:r>
              <a:rPr lang="zh-CN" altLang="en-US" sz="1600" dirty="0">
                <a:solidFill>
                  <a:schemeClr val="accent5">
                    <a:lumMod val="75000"/>
                  </a:schemeClr>
                </a:solidFill>
                <a:latin typeface="黑体" panose="02010609060101010101" pitchFamily="49" charset="-122"/>
                <a:ea typeface="黑体" panose="02010609060101010101" pitchFamily="49" charset="-122"/>
                <a:cs typeface="+mn-ea"/>
                <a:sym typeface="Arial" panose="020B0604020202020204" pitchFamily="34" charset="0"/>
              </a:rPr>
              <a:t>安全计算机做</a:t>
            </a:r>
            <a:endParaRPr lang="zh-CN" altLang="en-US" sz="1600" dirty="0">
              <a:solidFill>
                <a:schemeClr val="accent5">
                  <a:lumMod val="75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008355391"/>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4274317" cy="492443"/>
          </a:xfrm>
          <a:prstGeom prst="rect">
            <a:avLst/>
          </a:prstGeom>
          <a:noFill/>
        </p:spPr>
        <p:txBody>
          <a:bodyPr wrap="square" lIns="0" tIns="0" rIns="0" bIns="0" rtlCol="0">
            <a:spAutoFit/>
          </a:bodyPr>
          <a:lstStyle/>
          <a:p>
            <a:pPr algn="dist" defTabSz="964278"/>
            <a:r>
              <a:rPr lang="zh-CN" altLang="zh-CN" sz="3200" b="1" dirty="0">
                <a:solidFill>
                  <a:schemeClr val="accent1">
                    <a:lumMod val="75000"/>
                  </a:schemeClr>
                </a:solidFill>
                <a:latin typeface="微软雅黑" panose="020B0503020204020204" pitchFamily="34" charset="-122"/>
                <a:ea typeface="微软雅黑" panose="020B0503020204020204" pitchFamily="34" charset="-122"/>
                <a:cs typeface="+mn-ea"/>
              </a:rPr>
              <a:t>装配式建筑应用领域</a:t>
            </a:r>
            <a:endParaRPr lang="zh-CN" altLang="en-US" sz="32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596727" y="868704"/>
            <a:ext cx="3669570" cy="169277"/>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ASSEMBLED ARCHITECTURE APPLICATIONS</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5" name="组合 4"/>
          <p:cNvGrpSpPr/>
          <p:nvPr/>
        </p:nvGrpSpPr>
        <p:grpSpPr>
          <a:xfrm>
            <a:off x="6861423" y="1744117"/>
            <a:ext cx="2968125" cy="1783981"/>
            <a:chOff x="6107466" y="1351922"/>
            <a:chExt cx="4475396" cy="2633094"/>
          </a:xfrm>
        </p:grpSpPr>
        <p:sp>
          <p:nvSpPr>
            <p:cNvPr id="10" name="Freeform 109"/>
            <p:cNvSpPr>
              <a:spLocks noChangeArrowheads="1"/>
            </p:cNvSpPr>
            <p:nvPr/>
          </p:nvSpPr>
          <p:spPr bwMode="auto">
            <a:xfrm>
              <a:off x="9602660" y="2178373"/>
              <a:ext cx="980202" cy="980196"/>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a:extLst/>
          </p:spPr>
          <p:txBody>
            <a:bodyPr wrap="none" anchor="ctr"/>
            <a:lstStyle/>
            <a:p>
              <a:pPr eaLnBrk="1" hangingPunct="1">
                <a:defRPr/>
              </a:pPr>
              <a:endParaRPr lang="zh-CN" altLang="en-US"/>
            </a:p>
          </p:txBody>
        </p:sp>
        <p:pic>
          <p:nvPicPr>
            <p:cNvPr id="8" name="图片占位符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07466" y="1351922"/>
              <a:ext cx="3582977" cy="2633094"/>
            </a:xfrm>
            <a:prstGeom prst="rect">
              <a:avLst/>
            </a:prstGeom>
          </p:spPr>
        </p:pic>
      </p:grpSp>
      <p:sp>
        <p:nvSpPr>
          <p:cNvPr id="3" name="矩形 2"/>
          <p:cNvSpPr/>
          <p:nvPr/>
        </p:nvSpPr>
        <p:spPr>
          <a:xfrm>
            <a:off x="884759" y="1744117"/>
            <a:ext cx="5253245" cy="4085734"/>
          </a:xfrm>
          <a:prstGeom prst="rect">
            <a:avLst/>
          </a:prstGeom>
        </p:spPr>
        <p:txBody>
          <a:bodyPr wrap="square">
            <a:spAutoFit/>
          </a:bodyPr>
          <a:lstStyle/>
          <a:p>
            <a:pPr algn="just">
              <a:lnSpc>
                <a:spcPct val="150000"/>
              </a:lnSpc>
              <a:spcAft>
                <a:spcPts val="0"/>
              </a:spcAft>
            </a:pPr>
            <a:r>
              <a:rPr lang="zh-CN" altLang="zh-CN"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应用范围</a:t>
            </a:r>
            <a:r>
              <a:rPr lang="zh-CN" altLang="zh-CN"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zh-CN" sz="1400" kern="100" dirty="0" smtClean="0">
                <a:solidFill>
                  <a:schemeClr val="accent5">
                    <a:lumMod val="75000"/>
                  </a:schemeClr>
                </a:solidFill>
                <a:latin typeface="黑体" panose="02010609060101010101" pitchFamily="49" charset="-122"/>
                <a:ea typeface="黑体" panose="02010609060101010101" pitchFamily="49" charset="-122"/>
                <a:cs typeface="Times New Roman" panose="02020603050405020304" pitchFamily="18" charset="0"/>
              </a:rPr>
              <a:t>满足</a:t>
            </a:r>
            <a:r>
              <a:rPr lang="zh-CN" altLang="zh-CN" sz="1400"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pitchFamily="18" charset="0"/>
              </a:rPr>
              <a:t>学校、医院、自建别墅、四合院、新农村建设、旅游民宿、生态农场、公租房、安置房、养老院、公寓、办公楼、酒店等不同种类建筑建设需求</a:t>
            </a:r>
            <a:r>
              <a:rPr lang="zh-CN" altLang="zh-CN" sz="1400" kern="100" dirty="0" smtClean="0">
                <a:solidFill>
                  <a:schemeClr val="accent5">
                    <a:lumMod val="75000"/>
                  </a:schemeClr>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1400" kern="100" dirty="0" smtClean="0">
              <a:solidFill>
                <a:schemeClr val="accent5">
                  <a:lumMod val="75000"/>
                </a:schemeClr>
              </a:solidFill>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endParaRPr lang="zh-CN" altLang="zh-CN" sz="1050"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zh-CN"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户型定制</a:t>
            </a:r>
            <a:r>
              <a:rPr lang="zh-CN" altLang="zh-CN"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kern="1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zh-CN" altLang="zh-CN" sz="1400" kern="100" dirty="0" smtClean="0">
                <a:solidFill>
                  <a:schemeClr val="accent5">
                    <a:lumMod val="75000"/>
                  </a:schemeClr>
                </a:solidFill>
                <a:latin typeface="黑体" panose="02010609060101010101" pitchFamily="49" charset="-122"/>
                <a:ea typeface="黑体" panose="02010609060101010101" pitchFamily="49" charset="-122"/>
                <a:cs typeface="Times New Roman" panose="02020603050405020304" pitchFamily="18" charset="0"/>
              </a:rPr>
              <a:t>提供</a:t>
            </a:r>
            <a:r>
              <a:rPr lang="zh-CN" altLang="zh-CN" sz="1400"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pitchFamily="18" charset="0"/>
              </a:rPr>
              <a:t>个性化户型定制服务，户型设计多样化，可灵活将空间划分成一室户、两房、三房等不同户型</a:t>
            </a:r>
            <a:r>
              <a:rPr lang="zh-CN" altLang="zh-CN" sz="1400" kern="100" dirty="0" smtClean="0">
                <a:solidFill>
                  <a:schemeClr val="accent5">
                    <a:lumMod val="75000"/>
                  </a:schemeClr>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sz="1400" kern="100" dirty="0" smtClean="0">
              <a:solidFill>
                <a:schemeClr val="accent5">
                  <a:lumMod val="75000"/>
                </a:schemeClr>
              </a:solidFill>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endParaRPr lang="zh-CN" altLang="zh-CN" sz="1050" kern="1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zh-CN" altLang="zh-CN" dirty="0">
                <a:solidFill>
                  <a:srgbClr val="C00000"/>
                </a:solidFill>
                <a:latin typeface="黑体" panose="02010609060101010101" pitchFamily="49" charset="-122"/>
                <a:ea typeface="黑体" panose="02010609060101010101" pitchFamily="49" charset="-122"/>
                <a:cs typeface="Times New Roman" panose="02020603050405020304" pitchFamily="18" charset="0"/>
              </a:rPr>
              <a:t>装修定制</a:t>
            </a:r>
            <a:r>
              <a:rPr lang="zh-CN" altLang="zh-CN"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endParaRPr lang="en-US" altLang="zh-CN"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zh-CN" altLang="zh-CN" sz="1400" dirty="0" smtClean="0">
                <a:solidFill>
                  <a:schemeClr val="accent5">
                    <a:lumMod val="75000"/>
                  </a:schemeClr>
                </a:solidFill>
                <a:latin typeface="黑体" panose="02010609060101010101" pitchFamily="49" charset="-122"/>
                <a:ea typeface="黑体" panose="02010609060101010101" pitchFamily="49" charset="-122"/>
                <a:cs typeface="Times New Roman" panose="02020603050405020304" pitchFamily="18" charset="0"/>
              </a:rPr>
              <a:t>提供</a:t>
            </a:r>
            <a:r>
              <a:rPr lang="zh-CN" altLang="zh-CN" sz="1400" dirty="0">
                <a:solidFill>
                  <a:schemeClr val="accent5">
                    <a:lumMod val="75000"/>
                  </a:schemeClr>
                </a:solidFill>
                <a:latin typeface="黑体" panose="02010609060101010101" pitchFamily="49" charset="-122"/>
                <a:ea typeface="黑体" panose="02010609060101010101" pitchFamily="49" charset="-122"/>
                <a:cs typeface="Times New Roman" panose="02020603050405020304" pitchFamily="18" charset="0"/>
              </a:rPr>
              <a:t>不同风格的全装修服务，将电气、给排水、暖通与空调、家居智能化、燃气供应及厨卫家具设施配套一次性安装到位。</a:t>
            </a:r>
            <a:endParaRPr lang="zh-CN" altLang="en-US" sz="1400" dirty="0">
              <a:solidFill>
                <a:schemeClr val="accent5">
                  <a:lumMod val="75000"/>
                </a:schemeClr>
              </a:solidFill>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rotWithShape="1">
          <a:blip r:embed="rId4">
            <a:extLst>
              <a:ext uri="{28A0092B-C50C-407E-A947-70E740481C1C}">
                <a14:useLocalDpi xmlns:a14="http://schemas.microsoft.com/office/drawing/2010/main" xmlns="" val="0"/>
              </a:ext>
            </a:extLst>
          </a:blip>
          <a:srcRect l="29619" t="369" r="925" b="-369"/>
          <a:stretch/>
        </p:blipFill>
        <p:spPr>
          <a:xfrm>
            <a:off x="9381703" y="1744116"/>
            <a:ext cx="2088232" cy="1783981"/>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61423" y="3616325"/>
            <a:ext cx="4608511" cy="2389765"/>
          </a:xfrm>
          <a:prstGeom prst="rect">
            <a:avLst/>
          </a:prstGeom>
        </p:spPr>
      </p:pic>
    </p:spTree>
    <p:extLst>
      <p:ext uri="{BB962C8B-B14F-4D97-AF65-F5344CB8AC3E}">
        <p14:creationId xmlns:p14="http://schemas.microsoft.com/office/powerpoint/2010/main" xmlns="" val="3450019111"/>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316807" y="2032149"/>
            <a:ext cx="122413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建设周期</a:t>
            </a:r>
            <a:endParaRPr lang="zh-CN" altLang="en-US" dirty="0">
              <a:solidFill>
                <a:schemeClr val="bg1"/>
              </a:solidFill>
            </a:endParaRPr>
          </a:p>
        </p:txBody>
      </p:sp>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4274317" cy="492443"/>
          </a:xfrm>
          <a:prstGeom prst="rect">
            <a:avLst/>
          </a:prstGeom>
          <a:noFill/>
        </p:spPr>
        <p:txBody>
          <a:bodyPr wrap="square" lIns="0" tIns="0" rIns="0" bIns="0" rtlCol="0">
            <a:spAutoFit/>
          </a:bodyPr>
          <a:lstStyle/>
          <a:p>
            <a:pPr algn="dist" defTabSz="964278"/>
            <a:r>
              <a:rPr lang="zh-CN" altLang="en-US" sz="3200" b="1" dirty="0">
                <a:solidFill>
                  <a:schemeClr val="accent1">
                    <a:lumMod val="75000"/>
                  </a:schemeClr>
                </a:solidFill>
                <a:latin typeface="微软雅黑" panose="020B0503020204020204" pitchFamily="34" charset="-122"/>
                <a:ea typeface="微软雅黑" panose="020B0503020204020204" pitchFamily="34" charset="-122"/>
                <a:cs typeface="+mn-ea"/>
              </a:rPr>
              <a:t>装配式</a:t>
            </a:r>
            <a:r>
              <a:rPr lang="en-US" altLang="zh-CN" sz="3200" b="1" dirty="0">
                <a:solidFill>
                  <a:schemeClr val="accent1">
                    <a:lumMod val="75000"/>
                  </a:schemeClr>
                </a:solidFill>
                <a:latin typeface="微软雅黑" panose="020B0503020204020204" pitchFamily="34" charset="-122"/>
                <a:ea typeface="微软雅黑" panose="020B0503020204020204" pitchFamily="34" charset="-122"/>
                <a:cs typeface="+mn-ea"/>
              </a:rPr>
              <a:t>CSC</a:t>
            </a:r>
            <a:r>
              <a:rPr lang="zh-CN" altLang="en-US" sz="3200" b="1" dirty="0">
                <a:solidFill>
                  <a:schemeClr val="accent1">
                    <a:lumMod val="75000"/>
                  </a:schemeClr>
                </a:solidFill>
                <a:latin typeface="微软雅黑" panose="020B0503020204020204" pitchFamily="34" charset="-122"/>
                <a:ea typeface="微软雅黑" panose="020B0503020204020204" pitchFamily="34" charset="-122"/>
                <a:cs typeface="+mn-ea"/>
              </a:rPr>
              <a:t>建筑体系</a:t>
            </a:r>
            <a:endParaRPr lang="zh-CN" altLang="en-US" sz="32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812751" y="868704"/>
            <a:ext cx="3312368" cy="169277"/>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ASSEMBLED CSC ARCHITECTURAL SYSTEM</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3" name="圆角矩形 12"/>
          <p:cNvSpPr/>
          <p:nvPr/>
        </p:nvSpPr>
        <p:spPr>
          <a:xfrm>
            <a:off x="1316807" y="2752229"/>
            <a:ext cx="122413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使用面积</a:t>
            </a:r>
            <a:endParaRPr lang="zh-CN" altLang="en-US" dirty="0">
              <a:solidFill>
                <a:schemeClr val="bg1"/>
              </a:solidFill>
            </a:endParaRPr>
          </a:p>
        </p:txBody>
      </p:sp>
      <p:sp>
        <p:nvSpPr>
          <p:cNvPr id="14" name="圆角矩形 13"/>
          <p:cNvSpPr/>
          <p:nvPr/>
        </p:nvSpPr>
        <p:spPr>
          <a:xfrm>
            <a:off x="1316807" y="3430511"/>
            <a:ext cx="122413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工程用水 </a:t>
            </a:r>
            <a:endParaRPr lang="zh-CN" altLang="en-US" dirty="0">
              <a:solidFill>
                <a:schemeClr val="bg1"/>
              </a:solidFill>
            </a:endParaRPr>
          </a:p>
        </p:txBody>
      </p:sp>
      <p:sp>
        <p:nvSpPr>
          <p:cNvPr id="16" name="圆角矩形 15"/>
          <p:cNvSpPr/>
          <p:nvPr/>
        </p:nvSpPr>
        <p:spPr>
          <a:xfrm>
            <a:off x="1316807" y="4117703"/>
            <a:ext cx="122413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建筑环保 </a:t>
            </a:r>
            <a:endParaRPr lang="zh-CN" altLang="en-US" dirty="0">
              <a:solidFill>
                <a:schemeClr val="bg1"/>
              </a:solidFill>
            </a:endParaRPr>
          </a:p>
        </p:txBody>
      </p:sp>
      <p:sp>
        <p:nvSpPr>
          <p:cNvPr id="17" name="圆角矩形 16"/>
          <p:cNvSpPr/>
          <p:nvPr/>
        </p:nvSpPr>
        <p:spPr>
          <a:xfrm>
            <a:off x="1316807" y="4794395"/>
            <a:ext cx="122413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建筑节能</a:t>
            </a:r>
            <a:endParaRPr lang="zh-CN" altLang="en-US" dirty="0">
              <a:solidFill>
                <a:schemeClr val="bg1"/>
              </a:solidFill>
            </a:endParaRPr>
          </a:p>
        </p:txBody>
      </p:sp>
      <p:sp>
        <p:nvSpPr>
          <p:cNvPr id="18" name="圆角矩形 17"/>
          <p:cNvSpPr/>
          <p:nvPr/>
        </p:nvSpPr>
        <p:spPr>
          <a:xfrm>
            <a:off x="1316807" y="5471087"/>
            <a:ext cx="1224136" cy="4320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kern="100" dirty="0">
                <a:solidFill>
                  <a:schemeClr val="bg1"/>
                </a:solidFill>
                <a:latin typeface="黑体" panose="02010609060101010101" pitchFamily="49" charset="-122"/>
                <a:ea typeface="黑体" panose="02010609060101010101" pitchFamily="49" charset="-122"/>
                <a:cs typeface="Times New Roman" panose="02020603050405020304" pitchFamily="18" charset="0"/>
              </a:rPr>
              <a:t>楼体抗震</a:t>
            </a:r>
            <a:endParaRPr lang="zh-CN" altLang="en-US" dirty="0">
              <a:solidFill>
                <a:schemeClr val="bg1"/>
              </a:solidFill>
            </a:endParaRPr>
          </a:p>
        </p:txBody>
      </p:sp>
      <p:sp>
        <p:nvSpPr>
          <p:cNvPr id="7" name="矩形 6"/>
          <p:cNvSpPr/>
          <p:nvPr/>
        </p:nvSpPr>
        <p:spPr>
          <a:xfrm>
            <a:off x="2701346" y="1826310"/>
            <a:ext cx="4339650" cy="646331"/>
          </a:xfrm>
          <a:prstGeom prst="rect">
            <a:avLst/>
          </a:prstGeom>
        </p:spPr>
        <p:txBody>
          <a:bodyPr wrap="none">
            <a:spAutoFit/>
          </a:bodyPr>
          <a:lstStyle/>
          <a:p>
            <a:pPr algn="just">
              <a:lnSpc>
                <a:spcPct val="200000"/>
              </a:lnSpc>
              <a:spcAft>
                <a:spcPts val="0"/>
              </a:spcAft>
            </a:pPr>
            <a:r>
              <a:rPr lang="zh-CN" altLang="zh-CN"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rPr>
              <a:t>跟传统建设周期相比，节省三分之一时间</a:t>
            </a:r>
            <a:endParaRPr lang="zh-CN" altLang="zh-CN" sz="1200"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9" name="矩形 8"/>
          <p:cNvSpPr/>
          <p:nvPr/>
        </p:nvSpPr>
        <p:spPr>
          <a:xfrm>
            <a:off x="2714615" y="2567095"/>
            <a:ext cx="3877985" cy="646331"/>
          </a:xfrm>
          <a:prstGeom prst="rect">
            <a:avLst/>
          </a:prstGeom>
        </p:spPr>
        <p:txBody>
          <a:bodyPr wrap="none">
            <a:spAutoFit/>
          </a:bodyPr>
          <a:lstStyle/>
          <a:p>
            <a:pPr algn="just">
              <a:lnSpc>
                <a:spcPct val="200000"/>
              </a:lnSpc>
              <a:spcAft>
                <a:spcPts val="0"/>
              </a:spcAft>
            </a:pPr>
            <a:r>
              <a:rPr lang="zh-CN" altLang="zh-CN"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rPr>
              <a:t>跟传统套内面积相比，增加百分之十</a:t>
            </a:r>
            <a:endParaRPr lang="zh-CN" altLang="zh-CN" sz="1200"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1" name="矩形 10"/>
          <p:cNvSpPr/>
          <p:nvPr/>
        </p:nvSpPr>
        <p:spPr>
          <a:xfrm>
            <a:off x="2714615" y="3230193"/>
            <a:ext cx="4801314" cy="646331"/>
          </a:xfrm>
          <a:prstGeom prst="rect">
            <a:avLst/>
          </a:prstGeom>
        </p:spPr>
        <p:txBody>
          <a:bodyPr wrap="none">
            <a:spAutoFit/>
          </a:bodyPr>
          <a:lstStyle/>
          <a:p>
            <a:pPr algn="just">
              <a:lnSpc>
                <a:spcPct val="200000"/>
              </a:lnSpc>
              <a:spcAft>
                <a:spcPts val="0"/>
              </a:spcAft>
            </a:pPr>
            <a:r>
              <a:rPr lang="zh-CN" altLang="zh-CN"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rPr>
              <a:t>跟传统施工用水相比，只达到传统的百分之一</a:t>
            </a:r>
            <a:endParaRPr lang="zh-CN" altLang="zh-CN" sz="1200"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2" name="矩形 11"/>
          <p:cNvSpPr/>
          <p:nvPr/>
        </p:nvSpPr>
        <p:spPr>
          <a:xfrm>
            <a:off x="2714615" y="3903420"/>
            <a:ext cx="4801314" cy="646331"/>
          </a:xfrm>
          <a:prstGeom prst="rect">
            <a:avLst/>
          </a:prstGeom>
        </p:spPr>
        <p:txBody>
          <a:bodyPr wrap="none">
            <a:spAutoFit/>
          </a:bodyPr>
          <a:lstStyle/>
          <a:p>
            <a:pPr algn="just">
              <a:lnSpc>
                <a:spcPct val="200000"/>
              </a:lnSpc>
              <a:spcAft>
                <a:spcPts val="0"/>
              </a:spcAft>
            </a:pPr>
            <a:r>
              <a:rPr lang="zh-CN" altLang="zh-CN"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rPr>
              <a:t>按国家绿色二星建筑评价体系，制定环保标准</a:t>
            </a:r>
            <a:endParaRPr lang="zh-CN" altLang="zh-CN" sz="1200"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9" name="矩形 18"/>
          <p:cNvSpPr/>
          <p:nvPr/>
        </p:nvSpPr>
        <p:spPr>
          <a:xfrm>
            <a:off x="2701346" y="4634076"/>
            <a:ext cx="3762568" cy="646331"/>
          </a:xfrm>
          <a:prstGeom prst="rect">
            <a:avLst/>
          </a:prstGeom>
        </p:spPr>
        <p:txBody>
          <a:bodyPr wrap="none">
            <a:spAutoFit/>
          </a:bodyPr>
          <a:lstStyle/>
          <a:p>
            <a:pPr algn="just">
              <a:lnSpc>
                <a:spcPct val="200000"/>
              </a:lnSpc>
              <a:spcAft>
                <a:spcPts val="0"/>
              </a:spcAft>
            </a:pPr>
            <a:r>
              <a:rPr lang="zh-CN" altLang="zh-CN"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rPr>
              <a:t>跟传统建筑能耗相比，效果达到</a:t>
            </a:r>
            <a:r>
              <a:rPr lang="en-US" altLang="zh-CN"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rPr>
              <a:t>80%</a:t>
            </a:r>
            <a:endParaRPr lang="zh-CN" altLang="zh-CN" sz="1200"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 name="矩形 19"/>
          <p:cNvSpPr/>
          <p:nvPr/>
        </p:nvSpPr>
        <p:spPr>
          <a:xfrm>
            <a:off x="2714615" y="5297174"/>
            <a:ext cx="4455066" cy="646331"/>
          </a:xfrm>
          <a:prstGeom prst="rect">
            <a:avLst/>
          </a:prstGeom>
        </p:spPr>
        <p:txBody>
          <a:bodyPr wrap="none">
            <a:spAutoFit/>
          </a:bodyPr>
          <a:lstStyle/>
          <a:p>
            <a:pPr algn="just">
              <a:lnSpc>
                <a:spcPct val="200000"/>
              </a:lnSpc>
              <a:spcAft>
                <a:spcPts val="0"/>
              </a:spcAft>
            </a:pPr>
            <a:r>
              <a:rPr lang="zh-CN" altLang="zh-CN"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rPr>
              <a:t>按国家工程建设规定，抗震设防烈度为</a:t>
            </a:r>
            <a:r>
              <a:rPr lang="en-US" altLang="zh-CN"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rPr>
              <a:t>8</a:t>
            </a:r>
            <a:r>
              <a:rPr lang="zh-CN" altLang="zh-CN"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rPr>
              <a:t>度</a:t>
            </a:r>
            <a:endParaRPr lang="zh-CN" altLang="zh-CN" sz="1200" kern="100" dirty="0">
              <a:solidFill>
                <a:schemeClr val="tx2">
                  <a:lumMod val="75000"/>
                </a:schemeClr>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21" name="图片 2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19959" y="2032149"/>
            <a:ext cx="3307021" cy="1841694"/>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19959" y="4030011"/>
            <a:ext cx="3307021" cy="1854460"/>
          </a:xfrm>
          <a:prstGeom prst="rect">
            <a:avLst/>
          </a:prstGeom>
        </p:spPr>
      </p:pic>
    </p:spTree>
    <p:extLst>
      <p:ext uri="{BB962C8B-B14F-4D97-AF65-F5344CB8AC3E}">
        <p14:creationId xmlns:p14="http://schemas.microsoft.com/office/powerpoint/2010/main" xmlns="" val="3228534025"/>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2214533" y="3319980"/>
            <a:ext cx="4076758" cy="1260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anchor="ctr">
            <a:spAutoFit/>
          </a:bodyPr>
          <a:lstStyle/>
          <a:p>
            <a:pPr algn="ctr"/>
            <a:r>
              <a:rPr lang="zh-CN" altLang="en-US" sz="7593"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核心产品</a:t>
            </a:r>
          </a:p>
        </p:txBody>
      </p:sp>
      <p:sp>
        <p:nvSpPr>
          <p:cNvPr id="5124" name="矩形 10"/>
          <p:cNvSpPr>
            <a:spLocks noChangeArrowheads="1"/>
          </p:cNvSpPr>
          <p:nvPr/>
        </p:nvSpPr>
        <p:spPr bwMode="auto">
          <a:xfrm>
            <a:off x="2773934" y="2473317"/>
            <a:ext cx="3012499" cy="40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altLang="zh-CN" sz="2002" dirty="0">
                <a:solidFill>
                  <a:schemeClr val="accent1"/>
                </a:solidFill>
                <a:latin typeface="Arial" panose="020B0604020202020204" pitchFamily="34" charset="0"/>
                <a:ea typeface="微软雅黑" panose="020B0503020204020204" pitchFamily="34" charset="-122"/>
                <a:sym typeface="Arial" panose="020B0604020202020204" pitchFamily="34" charset="0"/>
              </a:rPr>
              <a:t>CORE PRODUCT</a:t>
            </a:r>
            <a:endParaRPr lang="zh-CN" altLang="en-US" sz="2002"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headEnd/>
            <a:tailEnd/>
          </a:ln>
          <a:extLst>
            <a:ext uri="{909E8E84-426E-40DD-AFC4-6F175D3DCCD1}">
              <a14:hiddenFill xmlns:a14="http://schemas.microsoft.com/office/drawing/2010/main" xmlns="">
                <a:noFill/>
              </a14:hiddenFill>
            </a:ext>
          </a:extLst>
        </p:spPr>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7293470" y="1614088"/>
            <a:ext cx="3453189" cy="377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anchor="ctr">
            <a:spAutoFit/>
          </a:bodyPr>
          <a:lstStyle/>
          <a:p>
            <a:r>
              <a:rPr lang="en-US" sz="23900" dirty="0" smtClean="0">
                <a:solidFill>
                  <a:schemeClr val="accent2"/>
                </a:solidFill>
                <a:latin typeface="Impact" panose="020B0806030902050204" pitchFamily="34" charset="0"/>
                <a:ea typeface="微软雅黑" panose="020B0503020204020204" pitchFamily="34" charset="-122"/>
                <a:sym typeface="Arial" panose="020B0604020202020204" pitchFamily="34" charset="0"/>
              </a:rPr>
              <a:t>03</a:t>
            </a:r>
            <a:endParaRPr lang="zh-CN" altLang="en-US" sz="23900" b="1" dirty="0">
              <a:solidFill>
                <a:schemeClr val="accent2"/>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Freeform 6"/>
          <p:cNvSpPr>
            <a:spLocks/>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
          <p:cNvSpPr>
            <a:spLocks/>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1">
              <a:lumMod val="50000"/>
            </a:schemeClr>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xmlns="" val="3042433867"/>
      </p:ext>
    </p:extLst>
  </p:cSld>
  <p:clrMapOvr>
    <a:masterClrMapping/>
  </p:clrMapOvr>
  <p:transition spd="slow" advTm="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3626245" cy="553998"/>
          </a:xfrm>
          <a:prstGeom prst="rect">
            <a:avLst/>
          </a:prstGeom>
          <a:noFill/>
        </p:spPr>
        <p:txBody>
          <a:bodyPr wrap="square" lIns="0" tIns="0" rIns="0" bIns="0" rtlCol="0">
            <a:spAutoFit/>
          </a:bodyPr>
          <a:lstStyle/>
          <a:p>
            <a:pPr algn="dist" defTabSz="964278"/>
            <a:r>
              <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装配式</a:t>
            </a:r>
            <a:r>
              <a:rPr lang="zh-CN" altLang="en-US" sz="3600" b="1" dirty="0" smtClean="0">
                <a:solidFill>
                  <a:schemeClr val="accent1">
                    <a:lumMod val="75000"/>
                  </a:schemeClr>
                </a:solidFill>
                <a:latin typeface="微软雅黑" panose="020B0503020204020204" pitchFamily="34" charset="-122"/>
                <a:ea typeface="微软雅黑" panose="020B0503020204020204" pitchFamily="34" charset="-122"/>
                <a:cs typeface="+mn-ea"/>
                <a:sym typeface="+mn-lt"/>
              </a:rPr>
              <a:t>学校医院</a:t>
            </a:r>
            <a:endPar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740743" y="868704"/>
            <a:ext cx="2736304" cy="169277"/>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ASSEMBLED SCHOOL HOSPITAL</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 name="文本框 1"/>
          <p:cNvSpPr txBox="1"/>
          <p:nvPr/>
        </p:nvSpPr>
        <p:spPr>
          <a:xfrm>
            <a:off x="5413283" y="1063860"/>
            <a:ext cx="2016224" cy="584775"/>
          </a:xfrm>
          <a:prstGeom prst="rect">
            <a:avLst/>
          </a:prstGeom>
          <a:noFill/>
        </p:spPr>
        <p:txBody>
          <a:bodyPr wrap="square" rtlCol="0">
            <a:spAutoFit/>
          </a:bodyPr>
          <a:lstStyle/>
          <a:p>
            <a:pPr algn="ctr"/>
            <a:r>
              <a:rPr lang="zh-CN" altLang="en-US" sz="3200" b="1" dirty="0">
                <a:solidFill>
                  <a:srgbClr val="002060"/>
                </a:solidFill>
                <a:latin typeface="微软雅黑" panose="020B0503020204020204" pitchFamily="34" charset="-122"/>
                <a:ea typeface="微软雅黑" panose="020B0503020204020204" pitchFamily="34" charset="-122"/>
              </a:rPr>
              <a:t>产品</a:t>
            </a:r>
            <a:r>
              <a:rPr lang="zh-CN" altLang="en-US" sz="3200" b="1" dirty="0" smtClean="0">
                <a:solidFill>
                  <a:srgbClr val="002060"/>
                </a:solidFill>
                <a:latin typeface="微软雅黑" panose="020B0503020204020204" pitchFamily="34" charset="-122"/>
                <a:ea typeface="微软雅黑" panose="020B0503020204020204" pitchFamily="34" charset="-122"/>
              </a:rPr>
              <a:t>特征</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pic>
        <p:nvPicPr>
          <p:cNvPr id="24" name="图片 23" descr="a4aa2c5c18094479b7cbaf907ad80b97.jpeg"/>
          <p:cNvPicPr>
            <a:picLocks noChangeAspect="1"/>
          </p:cNvPicPr>
          <p:nvPr/>
        </p:nvPicPr>
        <p:blipFill>
          <a:blip r:embed="rId3" cstate="print"/>
          <a:stretch>
            <a:fillRect/>
          </a:stretch>
        </p:blipFill>
        <p:spPr>
          <a:xfrm>
            <a:off x="4726691" y="1987400"/>
            <a:ext cx="3345758" cy="2318514"/>
          </a:xfrm>
          <a:prstGeom prst="rect">
            <a:avLst/>
          </a:prstGeom>
        </p:spPr>
      </p:pic>
      <p:sp>
        <p:nvSpPr>
          <p:cNvPr id="27" name="矩形 26"/>
          <p:cNvSpPr/>
          <p:nvPr/>
        </p:nvSpPr>
        <p:spPr>
          <a:xfrm>
            <a:off x="1249591" y="4685882"/>
            <a:ext cx="10323320" cy="1938992"/>
          </a:xfrm>
          <a:prstGeom prst="rect">
            <a:avLst/>
          </a:prstGeom>
        </p:spPr>
        <p:txBody>
          <a:bodyPr wrap="square">
            <a:spAutoFit/>
          </a:bodyPr>
          <a:lstStyle/>
          <a:p>
            <a:pPr>
              <a:lnSpc>
                <a:spcPct val="150000"/>
              </a:lnSpc>
            </a:pP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rPr>
              <a:t>   </a:t>
            </a: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rPr>
              <a:t> </a:t>
            </a: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rPr>
              <a:t>装配式建筑以绿色发展作为理念，以科技进步为支撑，以建筑工业化为核心，以建筑工程的质量和效益为基础，最终实现资源节约型、环境友好型的目标。</a:t>
            </a:r>
            <a:endParaRPr lang="en-US" altLang="zh-CN" sz="1600" dirty="0" smtClean="0">
              <a:solidFill>
                <a:schemeClr val="tx1">
                  <a:lumMod val="75000"/>
                  <a:lumOff val="25000"/>
                </a:schemeClr>
              </a:solidFill>
              <a:latin typeface="黑体" panose="02010609060101010101" pitchFamily="49" charset="-122"/>
              <a:ea typeface="黑体" panose="02010609060101010101" pitchFamily="49" charset="-122"/>
            </a:endParaRPr>
          </a:p>
          <a:p>
            <a:pPr>
              <a:lnSpc>
                <a:spcPct val="150000"/>
              </a:lnSpc>
            </a:pPr>
            <a:endPar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endParaRPr>
          </a:p>
          <a:p>
            <a:pPr>
              <a:lnSpc>
                <a:spcPct val="150000"/>
              </a:lnSpc>
            </a:pP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rPr>
              <a:t>   </a:t>
            </a: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rPr>
              <a:t> </a:t>
            </a: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rPr>
              <a:t>学校、医院建筑等属于大型公共建筑，按照国家和地方的相关要求，必须实施装配式建设，为了满足建筑的安全、耐久以及适用性，我们通过运用信息化技术手段，加强全过程质量管控等措施，确保工程质量符合要求。</a:t>
            </a:r>
          </a:p>
        </p:txBody>
      </p:sp>
      <p:pic>
        <p:nvPicPr>
          <p:cNvPr id="3" name="图片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46201" y="1960141"/>
            <a:ext cx="3140034" cy="2318514"/>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xmlns="" val="0"/>
              </a:ext>
            </a:extLst>
          </a:blip>
          <a:srcRect l="2013" t="3435" r="5635" b="12316"/>
          <a:stretch/>
        </p:blipFill>
        <p:spPr>
          <a:xfrm>
            <a:off x="8400569" y="1987400"/>
            <a:ext cx="3672408" cy="2318514"/>
          </a:xfrm>
          <a:prstGeom prst="rect">
            <a:avLst/>
          </a:prstGeom>
        </p:spPr>
      </p:pic>
    </p:spTree>
    <p:extLst>
      <p:ext uri="{BB962C8B-B14F-4D97-AF65-F5344CB8AC3E}">
        <p14:creationId xmlns:p14="http://schemas.microsoft.com/office/powerpoint/2010/main" xmlns="" val="4074146326"/>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3626245" cy="553998"/>
          </a:xfrm>
          <a:prstGeom prst="rect">
            <a:avLst/>
          </a:prstGeom>
          <a:noFill/>
        </p:spPr>
        <p:txBody>
          <a:bodyPr wrap="square" lIns="0" tIns="0" rIns="0" bIns="0" rtlCol="0">
            <a:spAutoFit/>
          </a:bodyPr>
          <a:lstStyle/>
          <a:p>
            <a:pPr algn="dist" defTabSz="964278"/>
            <a:r>
              <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装配式</a:t>
            </a:r>
            <a:r>
              <a:rPr lang="zh-CN" altLang="en-US" sz="3600" b="1" dirty="0" smtClean="0">
                <a:solidFill>
                  <a:schemeClr val="accent1">
                    <a:lumMod val="75000"/>
                  </a:schemeClr>
                </a:solidFill>
                <a:latin typeface="微软雅黑" panose="020B0503020204020204" pitchFamily="34" charset="-122"/>
                <a:ea typeface="微软雅黑" panose="020B0503020204020204" pitchFamily="34" charset="-122"/>
                <a:cs typeface="+mn-ea"/>
                <a:sym typeface="+mn-lt"/>
              </a:rPr>
              <a:t>学校医院</a:t>
            </a:r>
            <a:endPar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740743" y="868704"/>
            <a:ext cx="2736304" cy="169277"/>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ASSEMBLED SCHOOL HOSPITAL</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 name="文本框 1"/>
          <p:cNvSpPr txBox="1"/>
          <p:nvPr/>
        </p:nvSpPr>
        <p:spPr>
          <a:xfrm>
            <a:off x="5800777" y="1037981"/>
            <a:ext cx="1825102" cy="584775"/>
          </a:xfrm>
          <a:prstGeom prst="rect">
            <a:avLst/>
          </a:prstGeom>
          <a:noFill/>
        </p:spPr>
        <p:txBody>
          <a:bodyPr wrap="square" rtlCol="0">
            <a:spAutoFit/>
          </a:bodyPr>
          <a:lstStyle/>
          <a:p>
            <a:pPr algn="ctr"/>
            <a:r>
              <a:rPr lang="zh-CN" altLang="en-US" sz="3200" b="1" dirty="0" smtClean="0">
                <a:solidFill>
                  <a:srgbClr val="002060"/>
                </a:solidFill>
                <a:latin typeface="微软雅黑" panose="020B0503020204020204" pitchFamily="34" charset="-122"/>
                <a:ea typeface="微软雅黑" panose="020B0503020204020204" pitchFamily="34" charset="-122"/>
              </a:rPr>
              <a:t>产品优势</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24" name="Oval 22"/>
          <p:cNvSpPr>
            <a:spLocks noChangeArrowheads="1"/>
          </p:cNvSpPr>
          <p:nvPr/>
        </p:nvSpPr>
        <p:spPr bwMode="auto">
          <a:xfrm>
            <a:off x="857211" y="4526170"/>
            <a:ext cx="471056" cy="471056"/>
          </a:xfrm>
          <a:prstGeom prst="ellipse">
            <a:avLst/>
          </a:prstGeom>
          <a:solidFill>
            <a:srgbClr val="363636"/>
          </a:solidFill>
          <a:ln>
            <a:noFill/>
          </a:ln>
          <a:extLst/>
        </p:spPr>
        <p:txBody>
          <a:bodyPr anchor="ctr"/>
          <a:lstStyle/>
          <a:p>
            <a:pPr algn="ctr" eaLnBrk="1" hangingPunct="1"/>
            <a:endParaRPr lang="en-AU" altLang="en-US" sz="1600">
              <a:solidFill>
                <a:srgbClr val="FFFFFF"/>
              </a:solidFill>
              <a:latin typeface="FontAwesome"/>
            </a:endParaRPr>
          </a:p>
        </p:txBody>
      </p:sp>
      <p:sp>
        <p:nvSpPr>
          <p:cNvPr id="27" name="Oval 33"/>
          <p:cNvSpPr>
            <a:spLocks noChangeArrowheads="1"/>
          </p:cNvSpPr>
          <p:nvPr/>
        </p:nvSpPr>
        <p:spPr bwMode="auto">
          <a:xfrm>
            <a:off x="3929045" y="4526170"/>
            <a:ext cx="471056" cy="471056"/>
          </a:xfrm>
          <a:prstGeom prst="ellipse">
            <a:avLst/>
          </a:prstGeom>
          <a:solidFill>
            <a:srgbClr val="363636"/>
          </a:solidFill>
          <a:ln>
            <a:noFill/>
          </a:ln>
          <a:extLst/>
        </p:spPr>
        <p:txBody>
          <a:bodyPr anchor="ctr"/>
          <a:lstStyle/>
          <a:p>
            <a:pPr algn="ctr" eaLnBrk="1" hangingPunct="1"/>
            <a:endParaRPr lang="en-US" altLang="zh-CN" sz="1600">
              <a:solidFill>
                <a:srgbClr val="FFFFFF"/>
              </a:solidFill>
            </a:endParaRPr>
          </a:p>
        </p:txBody>
      </p:sp>
      <p:sp>
        <p:nvSpPr>
          <p:cNvPr id="28" name="Oval 36"/>
          <p:cNvSpPr>
            <a:spLocks noChangeArrowheads="1"/>
          </p:cNvSpPr>
          <p:nvPr/>
        </p:nvSpPr>
        <p:spPr bwMode="auto">
          <a:xfrm>
            <a:off x="6683745" y="4526170"/>
            <a:ext cx="471056" cy="471056"/>
          </a:xfrm>
          <a:prstGeom prst="ellipse">
            <a:avLst/>
          </a:prstGeom>
          <a:solidFill>
            <a:srgbClr val="363636"/>
          </a:solidFill>
          <a:ln>
            <a:noFill/>
          </a:ln>
          <a:extLst/>
        </p:spPr>
        <p:txBody>
          <a:bodyPr anchor="ctr"/>
          <a:lstStyle/>
          <a:p>
            <a:pPr algn="ctr" eaLnBrk="1" hangingPunct="1"/>
            <a:endParaRPr lang="en-US" altLang="zh-CN" sz="1600">
              <a:solidFill>
                <a:srgbClr val="FFFFFF"/>
              </a:solidFill>
              <a:latin typeface="FontAwesome"/>
            </a:endParaRPr>
          </a:p>
        </p:txBody>
      </p:sp>
      <p:sp>
        <p:nvSpPr>
          <p:cNvPr id="29" name="TextBox 15"/>
          <p:cNvSpPr txBox="1">
            <a:spLocks noChangeArrowheads="1"/>
          </p:cNvSpPr>
          <p:nvPr/>
        </p:nvSpPr>
        <p:spPr bwMode="auto">
          <a:xfrm>
            <a:off x="862318" y="4613616"/>
            <a:ext cx="4608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1600" b="1" dirty="0">
                <a:solidFill>
                  <a:srgbClr val="FFFFFF"/>
                </a:solidFill>
                <a:latin typeface="微软雅黑" pitchFamily="34" charset="-122"/>
                <a:ea typeface="微软雅黑" pitchFamily="34" charset="-122"/>
                <a:sym typeface="Gill Sans"/>
              </a:rPr>
              <a:t>01</a:t>
            </a:r>
            <a:endParaRPr lang="zh-CN" altLang="en-US" sz="1600" b="1" dirty="0">
              <a:solidFill>
                <a:srgbClr val="FFFFFF"/>
              </a:solidFill>
              <a:latin typeface="微软雅黑" pitchFamily="34" charset="-122"/>
              <a:ea typeface="微软雅黑" pitchFamily="34" charset="-122"/>
              <a:sym typeface="Gill Sans"/>
            </a:endParaRPr>
          </a:p>
        </p:txBody>
      </p:sp>
      <p:sp>
        <p:nvSpPr>
          <p:cNvPr id="30" name="TextBox 15"/>
          <p:cNvSpPr txBox="1">
            <a:spLocks noChangeArrowheads="1"/>
          </p:cNvSpPr>
          <p:nvPr/>
        </p:nvSpPr>
        <p:spPr bwMode="auto">
          <a:xfrm>
            <a:off x="3935585" y="4613616"/>
            <a:ext cx="459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1600" b="1">
                <a:solidFill>
                  <a:srgbClr val="FFFFFF"/>
                </a:solidFill>
                <a:latin typeface="微软雅黑" pitchFamily="34" charset="-122"/>
                <a:ea typeface="微软雅黑" pitchFamily="34" charset="-122"/>
                <a:sym typeface="Gill Sans"/>
              </a:rPr>
              <a:t>02</a:t>
            </a:r>
            <a:endParaRPr lang="zh-CN" altLang="en-US" sz="1600" b="1">
              <a:solidFill>
                <a:srgbClr val="FFFFFF"/>
              </a:solidFill>
              <a:latin typeface="微软雅黑" pitchFamily="34" charset="-122"/>
              <a:ea typeface="微软雅黑" pitchFamily="34" charset="-122"/>
              <a:sym typeface="Gill Sans"/>
            </a:endParaRPr>
          </a:p>
        </p:txBody>
      </p:sp>
      <p:sp>
        <p:nvSpPr>
          <p:cNvPr id="31" name="TextBox 15"/>
          <p:cNvSpPr txBox="1">
            <a:spLocks noChangeArrowheads="1"/>
          </p:cNvSpPr>
          <p:nvPr/>
        </p:nvSpPr>
        <p:spPr bwMode="auto">
          <a:xfrm>
            <a:off x="6677999" y="4590534"/>
            <a:ext cx="459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1600" b="1" dirty="0">
                <a:solidFill>
                  <a:srgbClr val="FFFFFF"/>
                </a:solidFill>
                <a:latin typeface="微软雅黑" pitchFamily="34" charset="-122"/>
                <a:ea typeface="微软雅黑" pitchFamily="34" charset="-122"/>
                <a:sym typeface="Gill Sans"/>
              </a:rPr>
              <a:t>03</a:t>
            </a:r>
            <a:endParaRPr lang="zh-CN" altLang="en-US" sz="1600" b="1" dirty="0">
              <a:solidFill>
                <a:srgbClr val="FFFFFF"/>
              </a:solidFill>
              <a:latin typeface="微软雅黑" pitchFamily="34" charset="-122"/>
              <a:ea typeface="微软雅黑" pitchFamily="34" charset="-122"/>
              <a:sym typeface="Gill Sans"/>
            </a:endParaRPr>
          </a:p>
        </p:txBody>
      </p:sp>
      <p:sp>
        <p:nvSpPr>
          <p:cNvPr id="32" name="文本框 31"/>
          <p:cNvSpPr txBox="1">
            <a:spLocks noChangeAspect="1"/>
          </p:cNvSpPr>
          <p:nvPr/>
        </p:nvSpPr>
        <p:spPr>
          <a:xfrm>
            <a:off x="1221525" y="4452033"/>
            <a:ext cx="1528762" cy="661720"/>
          </a:xfrm>
          <a:prstGeom prst="rect">
            <a:avLst/>
          </a:prstGeom>
          <a:noFill/>
          <a:ln>
            <a:noFill/>
          </a:ln>
        </p:spPr>
        <p:txBody>
          <a:bodyPr>
            <a:spAutoFit/>
          </a:bodyPr>
          <a:lstStyle/>
          <a:p>
            <a:pPr>
              <a:lnSpc>
                <a:spcPct val="150000"/>
              </a:lnSpc>
            </a:pPr>
            <a:r>
              <a:rPr lang="en-US" altLang="zh-CN" b="1" dirty="0" smtClean="0">
                <a:solidFill>
                  <a:schemeClr val="tx2"/>
                </a:solidFill>
                <a:latin typeface="黑体" panose="02010609060101010101" pitchFamily="49" charset="-122"/>
                <a:ea typeface="黑体" panose="02010609060101010101" pitchFamily="49" charset="-122"/>
              </a:rPr>
              <a:t>  </a:t>
            </a:r>
            <a:r>
              <a:rPr lang="zh-CN" altLang="zh-CN" b="1" dirty="0" smtClean="0">
                <a:solidFill>
                  <a:schemeClr val="tx2"/>
                </a:solidFill>
                <a:latin typeface="黑体" panose="02010609060101010101" pitchFamily="49" charset="-122"/>
                <a:ea typeface="黑体" panose="02010609060101010101" pitchFamily="49" charset="-122"/>
              </a:rPr>
              <a:t>安全</a:t>
            </a:r>
            <a:r>
              <a:rPr lang="zh-CN" altLang="zh-CN" b="1" dirty="0">
                <a:solidFill>
                  <a:schemeClr val="tx2"/>
                </a:solidFill>
                <a:latin typeface="黑体" panose="02010609060101010101" pitchFamily="49" charset="-122"/>
                <a:ea typeface="黑体" panose="02010609060101010101" pitchFamily="49" charset="-122"/>
              </a:rPr>
              <a:t>坚固</a:t>
            </a:r>
          </a:p>
          <a:p>
            <a:pPr algn="ctr" fontAlgn="ctr"/>
            <a:r>
              <a:rPr lang="en-US" altLang="zh-CN" sz="1000" noProof="1" smtClean="0">
                <a:latin typeface="Arial" panose="020B0604020202020204" pitchFamily="34" charset="0"/>
                <a:ea typeface="黑体" panose="02010609060101010101" charset="-122"/>
              </a:rPr>
              <a:t> </a:t>
            </a:r>
            <a:endParaRPr lang="en-US" altLang="zh-CN" sz="1000" noProof="1">
              <a:latin typeface="Arial" panose="020B0604020202020204" pitchFamily="34" charset="0"/>
              <a:ea typeface="黑体" panose="02010609060101010101" charset="-122"/>
            </a:endParaRPr>
          </a:p>
        </p:txBody>
      </p:sp>
      <p:cxnSp>
        <p:nvCxnSpPr>
          <p:cNvPr id="33" name="直接连接符 32"/>
          <p:cNvCxnSpPr/>
          <p:nvPr/>
        </p:nvCxnSpPr>
        <p:spPr>
          <a:xfrm>
            <a:off x="1900580" y="4929088"/>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a:spLocks noChangeAspect="1"/>
          </p:cNvSpPr>
          <p:nvPr/>
        </p:nvSpPr>
        <p:spPr>
          <a:xfrm>
            <a:off x="4398989" y="4464878"/>
            <a:ext cx="1528762" cy="442878"/>
          </a:xfrm>
          <a:prstGeom prst="rect">
            <a:avLst/>
          </a:prstGeom>
          <a:noFill/>
          <a:ln>
            <a:noFill/>
          </a:ln>
        </p:spPr>
        <p:txBody>
          <a:bodyPr>
            <a:spAutoFit/>
          </a:bodyPr>
          <a:lstStyle/>
          <a:p>
            <a:pPr>
              <a:lnSpc>
                <a:spcPct val="150000"/>
              </a:lnSpc>
            </a:pPr>
            <a:r>
              <a:rPr lang="en-US" altLang="zh-CN" sz="1600" b="1" dirty="0" smtClean="0">
                <a:solidFill>
                  <a:schemeClr val="tx2"/>
                </a:solidFill>
                <a:latin typeface="黑体" panose="02010609060101010101" pitchFamily="49" charset="-122"/>
                <a:ea typeface="黑体" panose="02010609060101010101" pitchFamily="49" charset="-122"/>
              </a:rPr>
              <a:t>  </a:t>
            </a:r>
            <a:r>
              <a:rPr lang="zh-CN" altLang="zh-CN" b="1" dirty="0">
                <a:solidFill>
                  <a:schemeClr val="tx2"/>
                </a:solidFill>
                <a:latin typeface="黑体" panose="02010609060101010101" pitchFamily="49" charset="-122"/>
                <a:ea typeface="黑体" panose="02010609060101010101" pitchFamily="49" charset="-122"/>
              </a:rPr>
              <a:t>建造快捷</a:t>
            </a:r>
          </a:p>
        </p:txBody>
      </p:sp>
      <p:cxnSp>
        <p:nvCxnSpPr>
          <p:cNvPr id="36" name="直接连接符 35"/>
          <p:cNvCxnSpPr/>
          <p:nvPr/>
        </p:nvCxnSpPr>
        <p:spPr>
          <a:xfrm>
            <a:off x="5049134" y="4952170"/>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a:spLocks noChangeAspect="1"/>
          </p:cNvSpPr>
          <p:nvPr/>
        </p:nvSpPr>
        <p:spPr>
          <a:xfrm>
            <a:off x="7268569" y="4452033"/>
            <a:ext cx="2503446" cy="654025"/>
          </a:xfrm>
          <a:prstGeom prst="rect">
            <a:avLst/>
          </a:prstGeom>
          <a:noFill/>
          <a:ln>
            <a:noFill/>
          </a:ln>
        </p:spPr>
        <p:txBody>
          <a:bodyPr wrap="square">
            <a:spAutoFit/>
          </a:bodyPr>
          <a:lstStyle/>
          <a:p>
            <a:pPr>
              <a:lnSpc>
                <a:spcPct val="150000"/>
              </a:lnSpc>
            </a:pPr>
            <a:r>
              <a:rPr lang="zh-CN" altLang="zh-CN" b="1" dirty="0">
                <a:solidFill>
                  <a:schemeClr val="tx2"/>
                </a:solidFill>
                <a:latin typeface="黑体" panose="02010609060101010101" pitchFamily="49" charset="-122"/>
                <a:ea typeface="黑体" panose="02010609060101010101" pitchFamily="49" charset="-122"/>
              </a:rPr>
              <a:t>施工无污染、不扰民</a:t>
            </a:r>
          </a:p>
          <a:p>
            <a:pPr algn="ctr" fontAlgn="ctr"/>
            <a:r>
              <a:rPr lang="en-US" altLang="zh-CN" sz="950" noProof="1" smtClean="0">
                <a:latin typeface="Arial" panose="020B0604020202020204" pitchFamily="34" charset="0"/>
                <a:ea typeface="黑体" panose="02010609060101010101" charset="-122"/>
              </a:rPr>
              <a:t> </a:t>
            </a:r>
            <a:endParaRPr lang="en-US" altLang="zh-CN" sz="950" noProof="1">
              <a:latin typeface="Arial" panose="020B0604020202020204" pitchFamily="34" charset="0"/>
              <a:ea typeface="黑体" panose="02010609060101010101" charset="-122"/>
            </a:endParaRPr>
          </a:p>
        </p:txBody>
      </p:sp>
      <p:cxnSp>
        <p:nvCxnSpPr>
          <p:cNvPr id="39" name="直接连接符 38"/>
          <p:cNvCxnSpPr/>
          <p:nvPr/>
        </p:nvCxnSpPr>
        <p:spPr>
          <a:xfrm>
            <a:off x="8148798" y="4951311"/>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TextBox 13"/>
          <p:cNvSpPr txBox="1">
            <a:spLocks noChangeArrowheads="1"/>
          </p:cNvSpPr>
          <p:nvPr/>
        </p:nvSpPr>
        <p:spPr bwMode="auto">
          <a:xfrm>
            <a:off x="449854" y="2642648"/>
            <a:ext cx="2581937" cy="338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sz="1600" dirty="0">
                <a:solidFill>
                  <a:schemeClr val="bg1"/>
                </a:solidFill>
                <a:latin typeface="幼圆" panose="02010509060101010101" pitchFamily="49" charset="-122"/>
                <a:ea typeface="幼圆" panose="02010509060101010101" pitchFamily="49" charset="-122"/>
              </a:rPr>
              <a:t>标题文字</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44" name="TextBox 13"/>
          <p:cNvSpPr txBox="1">
            <a:spLocks noChangeArrowheads="1"/>
          </p:cNvSpPr>
          <p:nvPr/>
        </p:nvSpPr>
        <p:spPr bwMode="auto">
          <a:xfrm>
            <a:off x="691552" y="3170149"/>
            <a:ext cx="2257663" cy="76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en-US" altLang="zh-CN" sz="1200" dirty="0">
                <a:solidFill>
                  <a:schemeClr val="bg1"/>
                </a:solidFill>
                <a:latin typeface="Arial" pitchFamily="34" charset="0"/>
                <a:ea typeface="微软雅黑" pitchFamily="34" charset="-122"/>
                <a:sym typeface="Arial" pitchFamily="34" charset="0"/>
              </a:rPr>
              <a:t>add your words here</a:t>
            </a:r>
            <a:r>
              <a:rPr lang="zh-CN" altLang="en-US" sz="1200" dirty="0">
                <a:solidFill>
                  <a:schemeClr val="bg1"/>
                </a:solidFill>
                <a:latin typeface="Arial" pitchFamily="34" charset="0"/>
                <a:ea typeface="微软雅黑" pitchFamily="34" charset="-122"/>
                <a:sym typeface="Arial" pitchFamily="34" charset="0"/>
              </a:rPr>
              <a:t>，</a:t>
            </a:r>
            <a:r>
              <a:rPr lang="en-US" altLang="zh-CN" sz="1200" dirty="0">
                <a:solidFill>
                  <a:schemeClr val="bg1"/>
                </a:solidFill>
                <a:latin typeface="Arial" pitchFamily="34" charset="0"/>
                <a:ea typeface="微软雅黑" pitchFamily="34" charset="-122"/>
                <a:sym typeface="Arial" pitchFamily="34" charset="0"/>
              </a:rPr>
              <a:t>according to your need to draw the text box size</a:t>
            </a:r>
          </a:p>
        </p:txBody>
      </p:sp>
      <p:sp>
        <p:nvSpPr>
          <p:cNvPr id="46" name="TextBox 13"/>
          <p:cNvSpPr txBox="1">
            <a:spLocks noChangeArrowheads="1"/>
          </p:cNvSpPr>
          <p:nvPr/>
        </p:nvSpPr>
        <p:spPr bwMode="auto">
          <a:xfrm>
            <a:off x="7625879" y="3170149"/>
            <a:ext cx="2259418" cy="76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en-US" altLang="zh-CN" sz="1200" dirty="0">
                <a:solidFill>
                  <a:schemeClr val="bg1"/>
                </a:solidFill>
                <a:latin typeface="Arial" pitchFamily="34" charset="0"/>
                <a:ea typeface="微软雅黑" pitchFamily="34" charset="-122"/>
                <a:sym typeface="Arial" pitchFamily="34" charset="0"/>
              </a:rPr>
              <a:t>add your words here</a:t>
            </a:r>
            <a:r>
              <a:rPr lang="zh-CN" altLang="en-US" sz="1200" dirty="0">
                <a:solidFill>
                  <a:schemeClr val="bg1"/>
                </a:solidFill>
                <a:latin typeface="Arial" pitchFamily="34" charset="0"/>
                <a:ea typeface="微软雅黑" pitchFamily="34" charset="-122"/>
                <a:sym typeface="Arial" pitchFamily="34" charset="0"/>
              </a:rPr>
              <a:t>，</a:t>
            </a:r>
            <a:r>
              <a:rPr lang="en-US" altLang="zh-CN" sz="1200" dirty="0">
                <a:solidFill>
                  <a:schemeClr val="bg1"/>
                </a:solidFill>
                <a:latin typeface="Arial" pitchFamily="34" charset="0"/>
                <a:ea typeface="微软雅黑" pitchFamily="34" charset="-122"/>
                <a:sym typeface="Arial" pitchFamily="34" charset="0"/>
              </a:rPr>
              <a:t>according to your need to draw the text box size</a:t>
            </a:r>
          </a:p>
        </p:txBody>
      </p:sp>
      <p:sp>
        <p:nvSpPr>
          <p:cNvPr id="3" name="矩形 2"/>
          <p:cNvSpPr/>
          <p:nvPr/>
        </p:nvSpPr>
        <p:spPr>
          <a:xfrm>
            <a:off x="357145" y="5294411"/>
            <a:ext cx="3331659" cy="1107996"/>
          </a:xfrm>
          <a:prstGeom prst="rect">
            <a:avLst/>
          </a:prstGeom>
        </p:spPr>
        <p:txBody>
          <a:bodyPr wrap="square">
            <a:spAutoFit/>
          </a:bodyPr>
          <a:lstStyle/>
          <a:p>
            <a:pPr>
              <a:lnSpc>
                <a:spcPct val="150000"/>
              </a:lnSpc>
            </a:pPr>
            <a:r>
              <a:rPr lang="zh-CN" altLang="zh-CN" sz="1100" dirty="0" smtClean="0">
                <a:solidFill>
                  <a:schemeClr val="tx1">
                    <a:lumMod val="75000"/>
                    <a:lumOff val="25000"/>
                  </a:schemeClr>
                </a:solidFill>
                <a:latin typeface="黑体" panose="02010609060101010101" pitchFamily="49" charset="-122"/>
                <a:ea typeface="黑体" panose="02010609060101010101" pitchFamily="49" charset="-122"/>
              </a:rPr>
              <a:t>房屋</a:t>
            </a:r>
            <a:r>
              <a:rPr lang="zh-CN" altLang="zh-CN" sz="1100" dirty="0">
                <a:solidFill>
                  <a:schemeClr val="tx1">
                    <a:lumMod val="75000"/>
                    <a:lumOff val="25000"/>
                  </a:schemeClr>
                </a:solidFill>
                <a:latin typeface="黑体" panose="02010609060101010101" pitchFamily="49" charset="-122"/>
                <a:ea typeface="黑体" panose="02010609060101010101" pitchFamily="49" charset="-122"/>
              </a:rPr>
              <a:t>采用柔性结构 墙体和屋面都是轻质建材</a:t>
            </a:r>
            <a:r>
              <a:rPr lang="zh-CN" altLang="en-US" sz="1100" dirty="0">
                <a:solidFill>
                  <a:schemeClr val="tx1">
                    <a:lumMod val="75000"/>
                    <a:lumOff val="25000"/>
                  </a:schemeClr>
                </a:solidFill>
                <a:latin typeface="黑体" panose="02010609060101010101" pitchFamily="49" charset="-122"/>
                <a:ea typeface="黑体" panose="02010609060101010101" pitchFamily="49" charset="-122"/>
              </a:rPr>
              <a:t>；</a:t>
            </a:r>
            <a:endParaRPr lang="zh-CN" altLang="zh-CN" sz="1100" dirty="0">
              <a:solidFill>
                <a:schemeClr val="tx1">
                  <a:lumMod val="75000"/>
                  <a:lumOff val="25000"/>
                </a:schemeClr>
              </a:solidFill>
              <a:latin typeface="黑体" panose="02010609060101010101" pitchFamily="49" charset="-122"/>
              <a:ea typeface="黑体" panose="02010609060101010101" pitchFamily="49" charset="-122"/>
            </a:endParaRPr>
          </a:p>
          <a:p>
            <a:pPr>
              <a:lnSpc>
                <a:spcPct val="150000"/>
              </a:lnSpc>
            </a:pPr>
            <a:r>
              <a:rPr lang="zh-CN" altLang="zh-CN" sz="1100" dirty="0" smtClean="0">
                <a:solidFill>
                  <a:schemeClr val="tx1">
                    <a:lumMod val="75000"/>
                    <a:lumOff val="25000"/>
                  </a:schemeClr>
                </a:solidFill>
                <a:latin typeface="黑体" panose="02010609060101010101" pitchFamily="49" charset="-122"/>
                <a:ea typeface="黑体" panose="02010609060101010101" pitchFamily="49" charset="-122"/>
              </a:rPr>
              <a:t>抗</a:t>
            </a:r>
            <a:r>
              <a:rPr lang="en-US" altLang="zh-CN" sz="1100" dirty="0">
                <a:solidFill>
                  <a:schemeClr val="tx1">
                    <a:lumMod val="75000"/>
                    <a:lumOff val="25000"/>
                  </a:schemeClr>
                </a:solidFill>
                <a:latin typeface="黑体" panose="02010609060101010101" pitchFamily="49" charset="-122"/>
                <a:ea typeface="黑体" panose="02010609060101010101" pitchFamily="49" charset="-122"/>
              </a:rPr>
              <a:t>9</a:t>
            </a:r>
            <a:r>
              <a:rPr lang="zh-CN" altLang="zh-CN" sz="1100" dirty="0">
                <a:solidFill>
                  <a:schemeClr val="tx1">
                    <a:lumMod val="75000"/>
                    <a:lumOff val="25000"/>
                  </a:schemeClr>
                </a:solidFill>
                <a:latin typeface="黑体" panose="02010609060101010101" pitchFamily="49" charset="-122"/>
                <a:ea typeface="黑体" panose="02010609060101010101" pitchFamily="49" charset="-122"/>
              </a:rPr>
              <a:t>度地震，在地震等灾害发生时，房屋不但不会倒塌，更不会</a:t>
            </a:r>
            <a:r>
              <a:rPr lang="zh-CN" altLang="zh-CN" sz="1100" dirty="0" smtClean="0">
                <a:solidFill>
                  <a:schemeClr val="tx1">
                    <a:lumMod val="75000"/>
                    <a:lumOff val="25000"/>
                  </a:schemeClr>
                </a:solidFill>
                <a:latin typeface="黑体" panose="02010609060101010101" pitchFamily="49" charset="-122"/>
                <a:ea typeface="黑体" panose="02010609060101010101" pitchFamily="49" charset="-122"/>
              </a:rPr>
              <a:t>发生</a:t>
            </a:r>
            <a:r>
              <a:rPr lang="zh-CN" altLang="zh-CN" sz="1100" dirty="0">
                <a:solidFill>
                  <a:schemeClr val="tx1">
                    <a:lumMod val="75000"/>
                    <a:lumOff val="25000"/>
                  </a:schemeClr>
                </a:solidFill>
                <a:latin typeface="黑体" panose="02010609060101010101" pitchFamily="49" charset="-122"/>
                <a:ea typeface="黑体" panose="02010609060101010101" pitchFamily="49" charset="-122"/>
              </a:rPr>
              <a:t>砸伤情况</a:t>
            </a:r>
            <a:r>
              <a:rPr lang="zh-CN" altLang="en-US" sz="1100" dirty="0" smtClean="0">
                <a:solidFill>
                  <a:schemeClr val="tx1">
                    <a:lumMod val="75000"/>
                    <a:lumOff val="25000"/>
                  </a:schemeClr>
                </a:solidFill>
                <a:latin typeface="黑体" panose="02010609060101010101" pitchFamily="49" charset="-122"/>
                <a:ea typeface="黑体" panose="02010609060101010101" pitchFamily="49" charset="-122"/>
              </a:rPr>
              <a:t>；</a:t>
            </a:r>
            <a:r>
              <a:rPr lang="zh-CN" altLang="zh-CN" sz="1100" dirty="0" smtClean="0">
                <a:solidFill>
                  <a:schemeClr val="tx1">
                    <a:lumMod val="75000"/>
                    <a:lumOff val="25000"/>
                  </a:schemeClr>
                </a:solidFill>
                <a:latin typeface="黑体" panose="02010609060101010101" pitchFamily="49" charset="-122"/>
                <a:ea typeface="黑体" panose="02010609060101010101" pitchFamily="49" charset="-122"/>
              </a:rPr>
              <a:t>抵御</a:t>
            </a:r>
            <a:r>
              <a:rPr lang="en-US" altLang="zh-CN" sz="1100" dirty="0">
                <a:solidFill>
                  <a:schemeClr val="tx1">
                    <a:lumMod val="75000"/>
                    <a:lumOff val="25000"/>
                  </a:schemeClr>
                </a:solidFill>
                <a:latin typeface="黑体" panose="02010609060101010101" pitchFamily="49" charset="-122"/>
                <a:ea typeface="黑体" panose="02010609060101010101" pitchFamily="49" charset="-122"/>
              </a:rPr>
              <a:t>12</a:t>
            </a:r>
            <a:r>
              <a:rPr lang="zh-CN" altLang="zh-CN" sz="1100" dirty="0">
                <a:solidFill>
                  <a:schemeClr val="tx1">
                    <a:lumMod val="75000"/>
                    <a:lumOff val="25000"/>
                  </a:schemeClr>
                </a:solidFill>
                <a:latin typeface="黑体" panose="02010609060101010101" pitchFamily="49" charset="-122"/>
                <a:ea typeface="黑体" panose="02010609060101010101" pitchFamily="49" charset="-122"/>
              </a:rPr>
              <a:t>级台风</a:t>
            </a:r>
            <a:r>
              <a:rPr lang="zh-CN" altLang="en-US" sz="1100" dirty="0">
                <a:solidFill>
                  <a:schemeClr val="tx1">
                    <a:lumMod val="75000"/>
                    <a:lumOff val="25000"/>
                  </a:schemeClr>
                </a:solidFill>
                <a:latin typeface="黑体" panose="02010609060101010101" pitchFamily="49" charset="-122"/>
                <a:ea typeface="黑体" panose="02010609060101010101" pitchFamily="49" charset="-122"/>
              </a:rPr>
              <a:t>；</a:t>
            </a:r>
            <a:endParaRPr lang="zh-CN" altLang="zh-CN" sz="1100" dirty="0">
              <a:solidFill>
                <a:schemeClr val="tx1">
                  <a:lumMod val="75000"/>
                  <a:lumOff val="25000"/>
                </a:schemeClr>
              </a:solidFill>
              <a:latin typeface="黑体" panose="02010609060101010101" pitchFamily="49" charset="-122"/>
              <a:ea typeface="黑体" panose="02010609060101010101" pitchFamily="49" charset="-122"/>
            </a:endParaRPr>
          </a:p>
          <a:p>
            <a:pPr>
              <a:lnSpc>
                <a:spcPct val="150000"/>
              </a:lnSpc>
            </a:pPr>
            <a:r>
              <a:rPr lang="zh-CN" altLang="zh-CN" sz="1100" dirty="0" smtClean="0">
                <a:solidFill>
                  <a:schemeClr val="tx1">
                    <a:lumMod val="75000"/>
                    <a:lumOff val="25000"/>
                  </a:schemeClr>
                </a:solidFill>
                <a:latin typeface="黑体" panose="02010609060101010101" pitchFamily="49" charset="-122"/>
                <a:ea typeface="黑体" panose="02010609060101010101" pitchFamily="49" charset="-122"/>
              </a:rPr>
              <a:t>外墙</a:t>
            </a:r>
            <a:r>
              <a:rPr lang="zh-CN" altLang="zh-CN" sz="1100" dirty="0">
                <a:solidFill>
                  <a:schemeClr val="tx1">
                    <a:lumMod val="75000"/>
                    <a:lumOff val="25000"/>
                  </a:schemeClr>
                </a:solidFill>
                <a:latin typeface="黑体" panose="02010609060101010101" pitchFamily="49" charset="-122"/>
                <a:ea typeface="黑体" panose="02010609060101010101" pitchFamily="49" charset="-122"/>
              </a:rPr>
              <a:t>耐火极限超过</a:t>
            </a:r>
            <a:r>
              <a:rPr lang="en-US" altLang="zh-CN" sz="1100" dirty="0">
                <a:solidFill>
                  <a:schemeClr val="tx1">
                    <a:lumMod val="75000"/>
                    <a:lumOff val="25000"/>
                  </a:schemeClr>
                </a:solidFill>
                <a:latin typeface="黑体" panose="02010609060101010101" pitchFamily="49" charset="-122"/>
                <a:ea typeface="黑体" panose="02010609060101010101" pitchFamily="49" charset="-122"/>
              </a:rPr>
              <a:t>2</a:t>
            </a:r>
            <a:r>
              <a:rPr lang="zh-CN" altLang="zh-CN" sz="1100" dirty="0">
                <a:solidFill>
                  <a:schemeClr val="tx1">
                    <a:lumMod val="75000"/>
                    <a:lumOff val="25000"/>
                  </a:schemeClr>
                </a:solidFill>
                <a:latin typeface="黑体" panose="02010609060101010101" pitchFamily="49" charset="-122"/>
                <a:ea typeface="黑体" panose="02010609060101010101" pitchFamily="49" charset="-122"/>
              </a:rPr>
              <a:t>个小时，可提供充分的逃生时间</a:t>
            </a:r>
            <a:r>
              <a:rPr lang="zh-CN" altLang="en-US" sz="1100" dirty="0">
                <a:solidFill>
                  <a:schemeClr val="tx1">
                    <a:lumMod val="75000"/>
                    <a:lumOff val="25000"/>
                  </a:schemeClr>
                </a:solidFill>
                <a:latin typeface="黑体" panose="02010609060101010101" pitchFamily="49" charset="-122"/>
                <a:ea typeface="黑体" panose="02010609060101010101" pitchFamily="49" charset="-122"/>
              </a:rPr>
              <a:t>。</a:t>
            </a:r>
          </a:p>
        </p:txBody>
      </p:sp>
      <p:sp>
        <p:nvSpPr>
          <p:cNvPr id="4" name="矩形 3"/>
          <p:cNvSpPr/>
          <p:nvPr/>
        </p:nvSpPr>
        <p:spPr>
          <a:xfrm>
            <a:off x="3857607" y="5259399"/>
            <a:ext cx="2214578" cy="560474"/>
          </a:xfrm>
          <a:prstGeom prst="rect">
            <a:avLst/>
          </a:prstGeom>
        </p:spPr>
        <p:txBody>
          <a:bodyPr wrap="square">
            <a:spAutoFit/>
          </a:bodyPr>
          <a:lstStyle/>
          <a:p>
            <a:pPr>
              <a:lnSpc>
                <a:spcPct val="150000"/>
              </a:lnSpc>
            </a:pPr>
            <a:r>
              <a:rPr lang="zh-CN" altLang="en-US" sz="1100" dirty="0" smtClean="0">
                <a:solidFill>
                  <a:schemeClr val="tx1">
                    <a:lumMod val="75000"/>
                    <a:lumOff val="25000"/>
                  </a:schemeClr>
                </a:solidFill>
                <a:latin typeface="黑体" panose="02010609060101010101" pitchFamily="49" charset="-122"/>
                <a:ea typeface="黑体" panose="02010609060101010101" pitchFamily="49" charset="-122"/>
              </a:rPr>
              <a:t>工程建设</a:t>
            </a:r>
            <a:r>
              <a:rPr lang="zh-CN" altLang="zh-CN" sz="1100" dirty="0" smtClean="0">
                <a:solidFill>
                  <a:schemeClr val="tx1">
                    <a:lumMod val="75000"/>
                    <a:lumOff val="25000"/>
                  </a:schemeClr>
                </a:solidFill>
                <a:latin typeface="黑体" panose="02010609060101010101" pitchFamily="49" charset="-122"/>
                <a:ea typeface="黑体" panose="02010609060101010101" pitchFamily="49" charset="-122"/>
              </a:rPr>
              <a:t>工期</a:t>
            </a:r>
            <a:r>
              <a:rPr lang="zh-CN" altLang="en-US" sz="1100" dirty="0" smtClean="0">
                <a:solidFill>
                  <a:schemeClr val="tx1">
                    <a:lumMod val="75000"/>
                    <a:lumOff val="25000"/>
                  </a:schemeClr>
                </a:solidFill>
                <a:latin typeface="黑体" panose="02010609060101010101" pitchFamily="49" charset="-122"/>
                <a:ea typeface="黑体" panose="02010609060101010101" pitchFamily="49" charset="-122"/>
              </a:rPr>
              <a:t>跟传统建筑安装施工相比</a:t>
            </a:r>
            <a:r>
              <a:rPr lang="zh-CN" altLang="zh-CN" sz="1100" dirty="0" smtClean="0">
                <a:solidFill>
                  <a:schemeClr val="tx1">
                    <a:lumMod val="75000"/>
                    <a:lumOff val="25000"/>
                  </a:schemeClr>
                </a:solidFill>
                <a:latin typeface="黑体" panose="02010609060101010101" pitchFamily="49" charset="-122"/>
                <a:ea typeface="黑体" panose="02010609060101010101" pitchFamily="49" charset="-122"/>
              </a:rPr>
              <a:t>缩短</a:t>
            </a:r>
            <a:r>
              <a:rPr lang="zh-CN" altLang="zh-CN" sz="1100" dirty="0">
                <a:solidFill>
                  <a:schemeClr val="tx1">
                    <a:lumMod val="75000"/>
                    <a:lumOff val="25000"/>
                  </a:schemeClr>
                </a:solidFill>
                <a:latin typeface="黑体" panose="02010609060101010101" pitchFamily="49" charset="-122"/>
                <a:ea typeface="黑体" panose="02010609060101010101" pitchFamily="49" charset="-122"/>
              </a:rPr>
              <a:t>至两个月</a:t>
            </a:r>
          </a:p>
        </p:txBody>
      </p:sp>
      <p:sp>
        <p:nvSpPr>
          <p:cNvPr id="48" name="矩形 47"/>
          <p:cNvSpPr/>
          <p:nvPr/>
        </p:nvSpPr>
        <p:spPr>
          <a:xfrm>
            <a:off x="6715127" y="5259399"/>
            <a:ext cx="2786082" cy="854080"/>
          </a:xfrm>
          <a:prstGeom prst="rect">
            <a:avLst/>
          </a:prstGeom>
        </p:spPr>
        <p:txBody>
          <a:bodyPr wrap="square">
            <a:spAutoFit/>
          </a:bodyPr>
          <a:lstStyle/>
          <a:p>
            <a:pPr>
              <a:lnSpc>
                <a:spcPct val="150000"/>
              </a:lnSpc>
            </a:pPr>
            <a:r>
              <a:rPr lang="zh-CN" altLang="zh-CN" sz="1100" dirty="0" smtClean="0">
                <a:solidFill>
                  <a:schemeClr val="tx1">
                    <a:lumMod val="75000"/>
                    <a:lumOff val="25000"/>
                  </a:schemeClr>
                </a:solidFill>
                <a:latin typeface="黑体" panose="02010609060101010101" pitchFamily="49" charset="-122"/>
                <a:ea typeface="黑体" panose="02010609060101010101" pitchFamily="49" charset="-122"/>
              </a:rPr>
              <a:t>现场</a:t>
            </a:r>
            <a:r>
              <a:rPr lang="zh-CN" altLang="zh-CN" sz="1100" dirty="0">
                <a:solidFill>
                  <a:schemeClr val="tx1">
                    <a:lumMod val="75000"/>
                    <a:lumOff val="25000"/>
                  </a:schemeClr>
                </a:solidFill>
                <a:latin typeface="黑体" panose="02010609060101010101" pitchFamily="49" charset="-122"/>
                <a:ea typeface="黑体" panose="02010609060101010101" pitchFamily="49" charset="-122"/>
              </a:rPr>
              <a:t>干法作业，不需大型机械，没有污水、噪音和粉尘，不给业主及周围居民带来任何干扰。</a:t>
            </a:r>
          </a:p>
        </p:txBody>
      </p:sp>
      <p:sp>
        <p:nvSpPr>
          <p:cNvPr id="23" name="矩形 22"/>
          <p:cNvSpPr/>
          <p:nvPr/>
        </p:nvSpPr>
        <p:spPr>
          <a:xfrm>
            <a:off x="10700602" y="4464878"/>
            <a:ext cx="1114408" cy="442878"/>
          </a:xfrm>
          <a:prstGeom prst="rect">
            <a:avLst/>
          </a:prstGeom>
        </p:spPr>
        <p:txBody>
          <a:bodyPr wrap="none">
            <a:spAutoFit/>
          </a:bodyPr>
          <a:lstStyle/>
          <a:p>
            <a:pPr>
              <a:lnSpc>
                <a:spcPct val="150000"/>
              </a:lnSpc>
            </a:pPr>
            <a:r>
              <a:rPr lang="zh-CN" altLang="zh-CN" b="1" dirty="0">
                <a:solidFill>
                  <a:schemeClr val="tx2"/>
                </a:solidFill>
                <a:latin typeface="黑体" panose="02010609060101010101" pitchFamily="49" charset="-122"/>
                <a:ea typeface="黑体" panose="02010609060101010101" pitchFamily="49" charset="-122"/>
              </a:rPr>
              <a:t>绿色环保</a:t>
            </a:r>
          </a:p>
        </p:txBody>
      </p:sp>
      <p:sp>
        <p:nvSpPr>
          <p:cNvPr id="50" name="Oval 36"/>
          <p:cNvSpPr>
            <a:spLocks noChangeArrowheads="1"/>
          </p:cNvSpPr>
          <p:nvPr/>
        </p:nvSpPr>
        <p:spPr bwMode="auto">
          <a:xfrm>
            <a:off x="10148614" y="4526804"/>
            <a:ext cx="471056" cy="471056"/>
          </a:xfrm>
          <a:prstGeom prst="ellipse">
            <a:avLst/>
          </a:prstGeom>
          <a:solidFill>
            <a:srgbClr val="363636"/>
          </a:solidFill>
          <a:ln>
            <a:noFill/>
          </a:ln>
          <a:extLst/>
        </p:spPr>
        <p:txBody>
          <a:bodyPr anchor="ctr"/>
          <a:lstStyle/>
          <a:p>
            <a:pPr algn="ctr" eaLnBrk="1" hangingPunct="1"/>
            <a:endParaRPr lang="en-US" altLang="zh-CN" sz="1600">
              <a:solidFill>
                <a:srgbClr val="FFFFFF"/>
              </a:solidFill>
              <a:latin typeface="FontAwesome"/>
            </a:endParaRPr>
          </a:p>
        </p:txBody>
      </p:sp>
      <p:sp>
        <p:nvSpPr>
          <p:cNvPr id="51" name="TextBox 15"/>
          <p:cNvSpPr txBox="1">
            <a:spLocks noChangeArrowheads="1"/>
          </p:cNvSpPr>
          <p:nvPr/>
        </p:nvSpPr>
        <p:spPr bwMode="auto">
          <a:xfrm>
            <a:off x="10144151" y="4602369"/>
            <a:ext cx="4595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r>
              <a:rPr lang="en-US" altLang="zh-CN" sz="1600" b="1" dirty="0" smtClean="0">
                <a:solidFill>
                  <a:srgbClr val="FFFFFF"/>
                </a:solidFill>
                <a:latin typeface="微软雅黑" pitchFamily="34" charset="-122"/>
                <a:ea typeface="微软雅黑" pitchFamily="34" charset="-122"/>
                <a:sym typeface="Gill Sans"/>
              </a:rPr>
              <a:t>04</a:t>
            </a:r>
            <a:endParaRPr lang="zh-CN" altLang="en-US" sz="1600" b="1" dirty="0">
              <a:solidFill>
                <a:srgbClr val="FFFFFF"/>
              </a:solidFill>
              <a:latin typeface="微软雅黑" pitchFamily="34" charset="-122"/>
              <a:ea typeface="微软雅黑" pitchFamily="34" charset="-122"/>
              <a:sym typeface="Gill Sans"/>
            </a:endParaRPr>
          </a:p>
        </p:txBody>
      </p:sp>
      <p:cxnSp>
        <p:nvCxnSpPr>
          <p:cNvPr id="53" name="直接连接符 52"/>
          <p:cNvCxnSpPr/>
          <p:nvPr/>
        </p:nvCxnSpPr>
        <p:spPr>
          <a:xfrm>
            <a:off x="11119693" y="4954172"/>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9786961" y="5262575"/>
            <a:ext cx="2571768" cy="854080"/>
          </a:xfrm>
          <a:prstGeom prst="rect">
            <a:avLst/>
          </a:prstGeom>
        </p:spPr>
        <p:txBody>
          <a:bodyPr wrap="square">
            <a:spAutoFit/>
          </a:bodyPr>
          <a:lstStyle/>
          <a:p>
            <a:pPr>
              <a:lnSpc>
                <a:spcPct val="150000"/>
              </a:lnSpc>
            </a:pPr>
            <a:r>
              <a:rPr lang="zh-CN" altLang="zh-CN" sz="1100" dirty="0" smtClean="0">
                <a:solidFill>
                  <a:schemeClr val="tx1">
                    <a:lumMod val="75000"/>
                    <a:lumOff val="25000"/>
                  </a:schemeClr>
                </a:solidFill>
                <a:latin typeface="黑体" panose="02010609060101010101" pitchFamily="49" charset="-122"/>
                <a:ea typeface="黑体" panose="02010609060101010101" pitchFamily="49" charset="-122"/>
              </a:rPr>
              <a:t>现场</a:t>
            </a:r>
            <a:r>
              <a:rPr lang="zh-CN" altLang="zh-CN" sz="1100" dirty="0">
                <a:solidFill>
                  <a:schemeClr val="tx1">
                    <a:lumMod val="75000"/>
                    <a:lumOff val="25000"/>
                  </a:schemeClr>
                </a:solidFill>
                <a:latin typeface="黑体" panose="02010609060101010101" pitchFamily="49" charset="-122"/>
                <a:ea typeface="黑体" panose="02010609060101010101" pitchFamily="49" charset="-122"/>
              </a:rPr>
              <a:t>干法作业，不需大型机械，没有污水、噪音和粉尘，不给业主及周围居民带来任何干扰。</a:t>
            </a:r>
          </a:p>
        </p:txBody>
      </p:sp>
      <p:pic>
        <p:nvPicPr>
          <p:cNvPr id="49" name="图片 4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9441" y="1954300"/>
            <a:ext cx="3050976" cy="2135683"/>
          </a:xfrm>
          <a:prstGeom prst="rect">
            <a:avLst/>
          </a:prstGeom>
        </p:spPr>
      </p:pic>
      <p:pic>
        <p:nvPicPr>
          <p:cNvPr id="55" name="图片 54"/>
          <p:cNvPicPr>
            <a:picLocks noChangeAspect="1"/>
          </p:cNvPicPr>
          <p:nvPr/>
        </p:nvPicPr>
        <p:blipFill rotWithShape="1">
          <a:blip r:embed="rId4">
            <a:extLst>
              <a:ext uri="{28A0092B-C50C-407E-A947-70E740481C1C}">
                <a14:useLocalDpi xmlns:a14="http://schemas.microsoft.com/office/drawing/2010/main" xmlns="" val="0"/>
              </a:ext>
            </a:extLst>
          </a:blip>
          <a:srcRect r="8428"/>
          <a:stretch/>
        </p:blipFill>
        <p:spPr>
          <a:xfrm>
            <a:off x="6636991" y="1949368"/>
            <a:ext cx="2935656" cy="2140615"/>
          </a:xfrm>
          <a:prstGeom prst="rect">
            <a:avLst/>
          </a:prstGeom>
        </p:spPr>
      </p:pic>
      <p:pic>
        <p:nvPicPr>
          <p:cNvPr id="56" name="图片 5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71855" y="1954300"/>
            <a:ext cx="2978124" cy="2141030"/>
          </a:xfrm>
          <a:prstGeom prst="rect">
            <a:avLst/>
          </a:prstGeom>
        </p:spPr>
      </p:pic>
      <p:pic>
        <p:nvPicPr>
          <p:cNvPr id="57" name="图片 5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638041" y="1954300"/>
            <a:ext cx="2792126" cy="2135684"/>
          </a:xfrm>
          <a:prstGeom prst="rect">
            <a:avLst/>
          </a:prstGeom>
        </p:spPr>
      </p:pic>
    </p:spTree>
    <p:extLst>
      <p:ext uri="{BB962C8B-B14F-4D97-AF65-F5344CB8AC3E}">
        <p14:creationId xmlns:p14="http://schemas.microsoft.com/office/powerpoint/2010/main" xmlns="" val="2490001587"/>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100000">
                                          <p:val>
                                            <p:strVal val="#ppt_x"/>
                                          </p:val>
                                        </p:tav>
                                      </p:tavLst>
                                    </p:anim>
                                    <p:anim calcmode="lin" valueType="num">
                                      <p:cBhvr>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100000">
                                          <p:val>
                                            <p:strVal val="#ppt_x"/>
                                          </p:val>
                                        </p:tav>
                                      </p:tavLst>
                                    </p:anim>
                                    <p:anim calcmode="lin" valueType="num">
                                      <p:cBhvr>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ppt_x</p:attrName>
                                        </p:attrNameLst>
                                      </p:cBhvr>
                                      <p:tavLst>
                                        <p:tav tm="0">
                                          <p:val>
                                            <p:strVal val="#ppt_x"/>
                                          </p:val>
                                        </p:tav>
                                        <p:tav tm="100000">
                                          <p:val>
                                            <p:strVal val="#ppt_x"/>
                                          </p:val>
                                        </p:tav>
                                      </p:tavLst>
                                    </p:anim>
                                    <p:anim calcmode="lin" valueType="num">
                                      <p:cBhvr>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ppt_x</p:attrName>
                                        </p:attrNameLst>
                                      </p:cBhvr>
                                      <p:tavLst>
                                        <p:tav tm="0">
                                          <p:val>
                                            <p:strVal val="#ppt_x"/>
                                          </p:val>
                                        </p:tav>
                                        <p:tav tm="100000">
                                          <p:val>
                                            <p:strVal val="#ppt_x"/>
                                          </p:val>
                                        </p:tav>
                                      </p:tavLst>
                                    </p:anim>
                                    <p:anim calcmode="lin" valueType="num">
                                      <p:cBhvr>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ppt_x</p:attrName>
                                        </p:attrNameLst>
                                      </p:cBhvr>
                                      <p:tavLst>
                                        <p:tav tm="0">
                                          <p:val>
                                            <p:strVal val="#ppt_x"/>
                                          </p:val>
                                        </p:tav>
                                        <p:tav tm="100000">
                                          <p:val>
                                            <p:strVal val="#ppt_x"/>
                                          </p:val>
                                        </p:tav>
                                      </p:tavLst>
                                    </p:anim>
                                    <p:anim calcmode="lin" valueType="num">
                                      <p:cBhvr>
                                        <p:cTn id="28" dur="5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ppt_x</p:attrName>
                                        </p:attrNameLst>
                                      </p:cBhvr>
                                      <p:tavLst>
                                        <p:tav tm="0">
                                          <p:val>
                                            <p:strVal val="#ppt_x"/>
                                          </p:val>
                                        </p:tav>
                                        <p:tav tm="100000">
                                          <p:val>
                                            <p:strVal val="#ppt_x"/>
                                          </p:val>
                                        </p:tav>
                                      </p:tavLst>
                                    </p:anim>
                                    <p:anim calcmode="lin" valueType="num">
                                      <p:cBhvr>
                                        <p:cTn id="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3194197" cy="553998"/>
          </a:xfrm>
          <a:prstGeom prst="rect">
            <a:avLst/>
          </a:prstGeom>
          <a:noFill/>
        </p:spPr>
        <p:txBody>
          <a:bodyPr wrap="square" lIns="0" tIns="0" rIns="0" bIns="0" rtlCol="0">
            <a:spAutoFit/>
          </a:bodyPr>
          <a:lstStyle/>
          <a:p>
            <a:pPr algn="dist" defTabSz="964278"/>
            <a:r>
              <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装配式保障房</a:t>
            </a:r>
          </a:p>
        </p:txBody>
      </p:sp>
      <p:sp>
        <p:nvSpPr>
          <p:cNvPr id="73" name="文本框 72"/>
          <p:cNvSpPr txBox="1"/>
          <p:nvPr/>
        </p:nvSpPr>
        <p:spPr>
          <a:xfrm>
            <a:off x="740743" y="880021"/>
            <a:ext cx="2376264" cy="169277"/>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ASSEMBLED SUPPORT ROOM</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4" name="矩形 23"/>
          <p:cNvSpPr/>
          <p:nvPr/>
        </p:nvSpPr>
        <p:spPr>
          <a:xfrm>
            <a:off x="4285232" y="1981621"/>
            <a:ext cx="4633154" cy="4154984"/>
          </a:xfrm>
          <a:prstGeom prst="rect">
            <a:avLst/>
          </a:prstGeom>
        </p:spPr>
        <p:txBody>
          <a:bodyPr wrap="square">
            <a:spAutoFit/>
          </a:bodyPr>
          <a:lstStyle/>
          <a:p>
            <a:pPr>
              <a:lnSpc>
                <a:spcPct val="150000"/>
              </a:lnSpc>
            </a:pP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rPr>
              <a:t>    装配式</a:t>
            </a:r>
            <a:r>
              <a:rPr lang="zh-CN" altLang="en-US" sz="1600" dirty="0">
                <a:solidFill>
                  <a:schemeClr val="tx1">
                    <a:lumMod val="75000"/>
                    <a:lumOff val="25000"/>
                  </a:schemeClr>
                </a:solidFill>
                <a:latin typeface="黑体" panose="02010609060101010101" pitchFamily="49" charset="-122"/>
                <a:ea typeface="黑体" panose="02010609060101010101" pitchFamily="49" charset="-122"/>
              </a:rPr>
              <a:t>保障房、公租房均采取“拼装”模式，进行工厂化、标准化、产业化施工，并实施管线和结构分离的内装产业化，外墙板、楼梯、阳台板、空调板等均实现工厂化预制</a:t>
            </a: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rPr>
              <a:t>。</a:t>
            </a:r>
            <a:endParaRPr lang="en-US" altLang="zh-CN" sz="1600" dirty="0" smtClean="0">
              <a:solidFill>
                <a:schemeClr val="tx1">
                  <a:lumMod val="75000"/>
                  <a:lumOff val="25000"/>
                </a:schemeClr>
              </a:solidFill>
              <a:latin typeface="黑体" panose="02010609060101010101" pitchFamily="49" charset="-122"/>
              <a:ea typeface="黑体" panose="02010609060101010101" pitchFamily="49" charset="-122"/>
            </a:endParaRPr>
          </a:p>
          <a:p>
            <a:pPr>
              <a:lnSpc>
                <a:spcPct val="150000"/>
              </a:lnSpc>
            </a:pPr>
            <a:endParaRPr lang="zh-CN" altLang="en-US" sz="1600" dirty="0">
              <a:solidFill>
                <a:schemeClr val="tx1">
                  <a:lumMod val="75000"/>
                  <a:lumOff val="25000"/>
                </a:schemeClr>
              </a:solidFill>
              <a:latin typeface="黑体" panose="02010609060101010101" pitchFamily="49" charset="-122"/>
              <a:ea typeface="黑体" panose="02010609060101010101" pitchFamily="49" charset="-122"/>
            </a:endParaRPr>
          </a:p>
          <a:p>
            <a:pPr>
              <a:lnSpc>
                <a:spcPct val="150000"/>
              </a:lnSpc>
            </a:pP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rPr>
              <a:t>    装配式</a:t>
            </a:r>
            <a:r>
              <a:rPr lang="zh-CN" altLang="en-US" sz="1600" dirty="0">
                <a:solidFill>
                  <a:schemeClr val="tx1">
                    <a:lumMod val="75000"/>
                    <a:lumOff val="25000"/>
                  </a:schemeClr>
                </a:solidFill>
                <a:latin typeface="黑体" panose="02010609060101010101" pitchFamily="49" charset="-122"/>
                <a:ea typeface="黑体" panose="02010609060101010101" pitchFamily="49" charset="-122"/>
              </a:rPr>
              <a:t>是推进建筑产业现代化、标准化的有效手段，运用于保障房、公租房建设，可以有效降低资源消耗、减少环境污染、提高建设效率、提升建筑品质，是实现节能减排、化解钢铁过剩产能、推进绿色安全施工、改善人居环境、促进行业转型升级与产业结构调整的有效途径。</a:t>
            </a:r>
          </a:p>
        </p:txBody>
      </p:sp>
      <p:pic>
        <p:nvPicPr>
          <p:cNvPr id="27" name="图片 26" descr="83dfed3920739ff26616e404e31495a0.jpg"/>
          <p:cNvPicPr>
            <a:picLocks noChangeAspect="1"/>
          </p:cNvPicPr>
          <p:nvPr/>
        </p:nvPicPr>
        <p:blipFill>
          <a:blip r:embed="rId3" cstate="print"/>
          <a:stretch>
            <a:fillRect/>
          </a:stretch>
        </p:blipFill>
        <p:spPr>
          <a:xfrm>
            <a:off x="8999776" y="2126992"/>
            <a:ext cx="2980723" cy="3842917"/>
          </a:xfrm>
          <a:prstGeom prst="rect">
            <a:avLst/>
          </a:prstGeom>
        </p:spPr>
      </p:pic>
      <p:pic>
        <p:nvPicPr>
          <p:cNvPr id="28" name="图片 27" descr="ChCE4ltsgWaIO4xpAACPvdb0erYABEmhALTW2AAAI_V112.jpg"/>
          <p:cNvPicPr>
            <a:picLocks noChangeAspect="1"/>
          </p:cNvPicPr>
          <p:nvPr/>
        </p:nvPicPr>
        <p:blipFill>
          <a:blip r:embed="rId4" cstate="print"/>
          <a:stretch>
            <a:fillRect/>
          </a:stretch>
        </p:blipFill>
        <p:spPr>
          <a:xfrm>
            <a:off x="1184022" y="2129623"/>
            <a:ext cx="2995036" cy="1867217"/>
          </a:xfrm>
          <a:prstGeom prst="rect">
            <a:avLst/>
          </a:prstGeom>
        </p:spPr>
      </p:pic>
      <p:pic>
        <p:nvPicPr>
          <p:cNvPr id="29" name="Picture 2"/>
          <p:cNvPicPr>
            <a:picLocks noChangeAspect="1" noChangeArrowheads="1"/>
          </p:cNvPicPr>
          <p:nvPr/>
        </p:nvPicPr>
        <p:blipFill>
          <a:blip r:embed="rId5" cstate="print"/>
          <a:srcRect l="3636" t="9003" r="4545" b="8680"/>
          <a:stretch>
            <a:fillRect/>
          </a:stretch>
        </p:blipFill>
        <p:spPr bwMode="auto">
          <a:xfrm>
            <a:off x="1111118" y="4059113"/>
            <a:ext cx="3067940" cy="1981759"/>
          </a:xfrm>
          <a:prstGeom prst="rect">
            <a:avLst/>
          </a:prstGeom>
          <a:noFill/>
          <a:ln w="9525">
            <a:noFill/>
            <a:miter lim="800000"/>
            <a:headEnd/>
            <a:tailEnd/>
          </a:ln>
        </p:spPr>
      </p:pic>
      <p:sp>
        <p:nvSpPr>
          <p:cNvPr id="10" name="文本框 9"/>
          <p:cNvSpPr txBox="1"/>
          <p:nvPr/>
        </p:nvSpPr>
        <p:spPr>
          <a:xfrm>
            <a:off x="5572119" y="1063860"/>
            <a:ext cx="2016224" cy="584775"/>
          </a:xfrm>
          <a:prstGeom prst="rect">
            <a:avLst/>
          </a:prstGeom>
          <a:noFill/>
        </p:spPr>
        <p:txBody>
          <a:bodyPr wrap="square" rtlCol="0">
            <a:spAutoFit/>
          </a:bodyPr>
          <a:lstStyle/>
          <a:p>
            <a:pPr algn="ctr"/>
            <a:r>
              <a:rPr lang="zh-CN" altLang="en-US" sz="3200" b="1" dirty="0">
                <a:solidFill>
                  <a:srgbClr val="002060"/>
                </a:solidFill>
                <a:latin typeface="微软雅黑" panose="020B0503020204020204" pitchFamily="34" charset="-122"/>
                <a:ea typeface="微软雅黑" panose="020B0503020204020204" pitchFamily="34" charset="-122"/>
              </a:rPr>
              <a:t>产品</a:t>
            </a:r>
            <a:r>
              <a:rPr lang="zh-CN" altLang="en-US" sz="3200" b="1" dirty="0" smtClean="0">
                <a:solidFill>
                  <a:srgbClr val="002060"/>
                </a:solidFill>
                <a:latin typeface="微软雅黑" panose="020B0503020204020204" pitchFamily="34" charset="-122"/>
                <a:ea typeface="微软雅黑" panose="020B0503020204020204" pitchFamily="34" charset="-122"/>
              </a:rPr>
              <a:t>特征</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20799461"/>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3194197" cy="553998"/>
          </a:xfrm>
          <a:prstGeom prst="rect">
            <a:avLst/>
          </a:prstGeom>
          <a:noFill/>
        </p:spPr>
        <p:txBody>
          <a:bodyPr wrap="square" lIns="0" tIns="0" rIns="0" bIns="0" rtlCol="0">
            <a:spAutoFit/>
          </a:bodyPr>
          <a:lstStyle/>
          <a:p>
            <a:pPr algn="dist" defTabSz="964278"/>
            <a:r>
              <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装配式保障房</a:t>
            </a:r>
          </a:p>
        </p:txBody>
      </p:sp>
      <p:sp>
        <p:nvSpPr>
          <p:cNvPr id="73" name="文本框 72"/>
          <p:cNvSpPr txBox="1"/>
          <p:nvPr/>
        </p:nvSpPr>
        <p:spPr>
          <a:xfrm>
            <a:off x="740743" y="880021"/>
            <a:ext cx="2376264" cy="169277"/>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ASSEMBLED SUPPORT ROOM</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 name="文本框 1"/>
          <p:cNvSpPr txBox="1"/>
          <p:nvPr/>
        </p:nvSpPr>
        <p:spPr>
          <a:xfrm>
            <a:off x="5414291" y="1049298"/>
            <a:ext cx="2015216" cy="584775"/>
          </a:xfrm>
          <a:prstGeom prst="rect">
            <a:avLst/>
          </a:prstGeom>
          <a:noFill/>
        </p:spPr>
        <p:txBody>
          <a:bodyPr wrap="square" rtlCol="0">
            <a:spAutoFit/>
          </a:bodyPr>
          <a:lstStyle/>
          <a:p>
            <a:pPr algn="ctr"/>
            <a:r>
              <a:rPr lang="zh-CN" altLang="en-US" sz="3200" b="1" dirty="0">
                <a:solidFill>
                  <a:srgbClr val="002060"/>
                </a:solidFill>
                <a:latin typeface="微软雅黑" panose="020B0503020204020204" pitchFamily="34" charset="-122"/>
                <a:ea typeface="微软雅黑" panose="020B0503020204020204" pitchFamily="34" charset="-122"/>
              </a:rPr>
              <a:t>产品</a:t>
            </a:r>
            <a:r>
              <a:rPr lang="zh-CN" altLang="en-US" sz="3200" b="1" dirty="0" smtClean="0">
                <a:solidFill>
                  <a:srgbClr val="002060"/>
                </a:solidFill>
                <a:latin typeface="微软雅黑" panose="020B0503020204020204" pitchFamily="34" charset="-122"/>
                <a:ea typeface="微软雅黑" panose="020B0503020204020204" pitchFamily="34" charset="-122"/>
              </a:rPr>
              <a:t>优势</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
        <p:nvSpPr>
          <p:cNvPr id="6" name="Rounded Rectangle 3"/>
          <p:cNvSpPr/>
          <p:nvPr/>
        </p:nvSpPr>
        <p:spPr>
          <a:xfrm>
            <a:off x="1172791" y="5105450"/>
            <a:ext cx="67594" cy="6769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黑体" panose="02010609060101010101" pitchFamily="49" charset="-122"/>
              <a:ea typeface="黑体" panose="02010609060101010101" pitchFamily="49" charset="-122"/>
            </a:endParaRPr>
          </a:p>
        </p:txBody>
      </p:sp>
      <p:sp>
        <p:nvSpPr>
          <p:cNvPr id="7" name="Rounded Rectangle 88"/>
          <p:cNvSpPr/>
          <p:nvPr/>
        </p:nvSpPr>
        <p:spPr>
          <a:xfrm>
            <a:off x="1172791" y="4012031"/>
            <a:ext cx="67594" cy="6769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黑体" panose="02010609060101010101" pitchFamily="49" charset="-122"/>
              <a:ea typeface="黑体" panose="02010609060101010101" pitchFamily="49" charset="-122"/>
            </a:endParaRPr>
          </a:p>
        </p:txBody>
      </p:sp>
      <p:sp>
        <p:nvSpPr>
          <p:cNvPr id="8" name="Rounded Rectangle 94"/>
          <p:cNvSpPr/>
          <p:nvPr/>
        </p:nvSpPr>
        <p:spPr>
          <a:xfrm>
            <a:off x="1172791" y="2935275"/>
            <a:ext cx="67594" cy="6769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黑体" panose="02010609060101010101" pitchFamily="49" charset="-122"/>
              <a:ea typeface="黑体" panose="02010609060101010101" pitchFamily="49" charset="-122"/>
            </a:endParaRPr>
          </a:p>
        </p:txBody>
      </p:sp>
      <p:sp>
        <p:nvSpPr>
          <p:cNvPr id="9" name="Rounded Rectangle 97"/>
          <p:cNvSpPr/>
          <p:nvPr/>
        </p:nvSpPr>
        <p:spPr>
          <a:xfrm>
            <a:off x="1172791" y="1841856"/>
            <a:ext cx="67594" cy="6769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黑体" panose="02010609060101010101" pitchFamily="49" charset="-122"/>
              <a:ea typeface="黑体" panose="02010609060101010101" pitchFamily="49" charset="-122"/>
            </a:endParaRPr>
          </a:p>
        </p:txBody>
      </p:sp>
      <p:sp>
        <p:nvSpPr>
          <p:cNvPr id="10" name="TextBox 99"/>
          <p:cNvSpPr txBox="1"/>
          <p:nvPr/>
        </p:nvSpPr>
        <p:spPr>
          <a:xfrm>
            <a:off x="1547935" y="1986646"/>
            <a:ext cx="5078313" cy="1064394"/>
          </a:xfrm>
          <a:prstGeom prst="rect">
            <a:avLst/>
          </a:prstGeom>
          <a:noFill/>
        </p:spPr>
        <p:txBody>
          <a:bodyPr wrap="none" lIns="0" tIns="0" rIns="0" bIns="0" rtlCol="0">
            <a:spAutoFit/>
          </a:bodyPr>
          <a:lstStyle/>
          <a:p>
            <a:pPr marL="285750" indent="-285750">
              <a:lnSpc>
                <a:spcPts val="1733"/>
              </a:lnSpc>
              <a:spcAft>
                <a:spcPts val="1600"/>
              </a:spcAft>
              <a:buFont typeface="Wingdings" panose="05000000000000000000" pitchFamily="2" charset="2"/>
              <a:buChar char="Ø"/>
            </a:pP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实际使用面积增加</a:t>
            </a:r>
          </a:p>
          <a:p>
            <a:pPr>
              <a:lnSpc>
                <a:spcPts val="1733"/>
              </a:lnSpc>
              <a:spcAft>
                <a:spcPts val="1600"/>
              </a:spcAft>
            </a:pPr>
            <a:r>
              <a:rPr lang="zh-CN" altLang="en-US" dirty="0" smtClean="0">
                <a:solidFill>
                  <a:schemeClr val="tx2"/>
                </a:solidFill>
                <a:latin typeface="黑体" panose="02010609060101010101" pitchFamily="49" charset="-122"/>
                <a:ea typeface="黑体" panose="02010609060101010101" pitchFamily="49" charset="-122"/>
                <a:sym typeface="Arial" panose="020B0604020202020204" pitchFamily="34" charset="0"/>
              </a:rPr>
              <a:t>   钢结构</a:t>
            </a: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特性，可为住户增加</a:t>
            </a:r>
            <a:r>
              <a:rPr lang="en-US" altLang="zh-CN" dirty="0">
                <a:solidFill>
                  <a:schemeClr val="tx2"/>
                </a:solidFill>
                <a:latin typeface="黑体" panose="02010609060101010101" pitchFamily="49" charset="-122"/>
                <a:ea typeface="黑体" panose="02010609060101010101" pitchFamily="49" charset="-122"/>
                <a:sym typeface="Arial" panose="020B0604020202020204" pitchFamily="34" charset="0"/>
              </a:rPr>
              <a:t>10%</a:t>
            </a: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室内使用面积。</a:t>
            </a:r>
          </a:p>
          <a:p>
            <a:pPr>
              <a:lnSpc>
                <a:spcPts val="1733"/>
              </a:lnSpc>
              <a:spcAft>
                <a:spcPts val="1600"/>
              </a:spcAft>
            </a:pPr>
            <a:endParaRPr lang="en-US" b="1" dirty="0">
              <a:solidFill>
                <a:schemeClr val="tx2"/>
              </a:solidFill>
              <a:latin typeface="黑体" panose="02010609060101010101" pitchFamily="49" charset="-122"/>
              <a:ea typeface="黑体" panose="02010609060101010101" pitchFamily="49" charset="-122"/>
              <a:cs typeface="Lato Bold" charset="0"/>
            </a:endParaRPr>
          </a:p>
        </p:txBody>
      </p:sp>
      <p:sp>
        <p:nvSpPr>
          <p:cNvPr id="11" name="TextBox 99"/>
          <p:cNvSpPr txBox="1"/>
          <p:nvPr/>
        </p:nvSpPr>
        <p:spPr>
          <a:xfrm>
            <a:off x="1547935" y="3072691"/>
            <a:ext cx="6684522" cy="1079142"/>
          </a:xfrm>
          <a:prstGeom prst="rect">
            <a:avLst/>
          </a:prstGeom>
          <a:noFill/>
        </p:spPr>
        <p:txBody>
          <a:bodyPr wrap="none" lIns="0" tIns="0" rIns="0" bIns="0" rtlCol="0">
            <a:spAutoFit/>
          </a:bodyPr>
          <a:lstStyle/>
          <a:p>
            <a:pPr marL="285750" indent="-285750">
              <a:lnSpc>
                <a:spcPts val="1733"/>
              </a:lnSpc>
              <a:spcAft>
                <a:spcPts val="1600"/>
              </a:spcAft>
              <a:buFont typeface="Wingdings" panose="05000000000000000000" pitchFamily="2" charset="2"/>
              <a:buChar char="Ø"/>
            </a:pPr>
            <a:r>
              <a:rPr lang="zh-CN" altLang="en-US" dirty="0" smtClean="0">
                <a:solidFill>
                  <a:schemeClr val="tx2"/>
                </a:solidFill>
                <a:latin typeface="黑体" panose="02010609060101010101" pitchFamily="49" charset="-122"/>
                <a:ea typeface="黑体" panose="02010609060101010101" pitchFamily="49" charset="-122"/>
                <a:sym typeface="Arial" panose="020B0604020202020204" pitchFamily="34" charset="0"/>
              </a:rPr>
              <a:t>户型</a:t>
            </a: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实现个性化定制</a:t>
            </a:r>
          </a:p>
          <a:p>
            <a:pPr>
              <a:lnSpc>
                <a:spcPts val="1733"/>
              </a:lnSpc>
              <a:spcAft>
                <a:spcPts val="1600"/>
              </a:spcAft>
            </a:pP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   </a:t>
            </a:r>
            <a:r>
              <a:rPr lang="zh-CN" altLang="en-US" dirty="0" smtClean="0">
                <a:solidFill>
                  <a:schemeClr val="tx2"/>
                </a:solidFill>
                <a:latin typeface="黑体" panose="02010609060101010101" pitchFamily="49" charset="-122"/>
                <a:ea typeface="黑体" panose="02010609060101010101" pitchFamily="49" charset="-122"/>
                <a:sym typeface="Arial" panose="020B0604020202020204" pitchFamily="34" charset="0"/>
              </a:rPr>
              <a:t>根据</a:t>
            </a: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用户实际居住需求，合理划分室内空间，实现户型可定制</a:t>
            </a:r>
          </a:p>
          <a:p>
            <a:pPr>
              <a:lnSpc>
                <a:spcPts val="1733"/>
              </a:lnSpc>
              <a:spcAft>
                <a:spcPts val="1600"/>
              </a:spcAft>
            </a:pPr>
            <a:endParaRPr lang="en-US" b="1" dirty="0">
              <a:solidFill>
                <a:schemeClr val="tx2"/>
              </a:solidFill>
              <a:latin typeface="黑体" panose="02010609060101010101" pitchFamily="49" charset="-122"/>
              <a:ea typeface="黑体" panose="02010609060101010101" pitchFamily="49" charset="-122"/>
              <a:cs typeface="Lato Bold" charset="0"/>
            </a:endParaRPr>
          </a:p>
        </p:txBody>
      </p:sp>
      <p:sp>
        <p:nvSpPr>
          <p:cNvPr id="12" name="TextBox 99"/>
          <p:cNvSpPr txBox="1"/>
          <p:nvPr/>
        </p:nvSpPr>
        <p:spPr>
          <a:xfrm>
            <a:off x="1547935" y="4151833"/>
            <a:ext cx="3924151" cy="1064394"/>
          </a:xfrm>
          <a:prstGeom prst="rect">
            <a:avLst/>
          </a:prstGeom>
          <a:noFill/>
        </p:spPr>
        <p:txBody>
          <a:bodyPr wrap="none" lIns="0" tIns="0" rIns="0" bIns="0" rtlCol="0">
            <a:spAutoFit/>
          </a:bodyPr>
          <a:lstStyle/>
          <a:p>
            <a:pPr marL="285750" indent="-285750">
              <a:lnSpc>
                <a:spcPts val="1733"/>
              </a:lnSpc>
              <a:spcAft>
                <a:spcPts val="1600"/>
              </a:spcAft>
              <a:buFont typeface="Wingdings" panose="05000000000000000000" pitchFamily="2" charset="2"/>
              <a:buChar char="Ø"/>
            </a:pP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全装修配套方案</a:t>
            </a:r>
          </a:p>
          <a:p>
            <a:pPr>
              <a:lnSpc>
                <a:spcPts val="1733"/>
              </a:lnSpc>
              <a:spcAft>
                <a:spcPts val="1600"/>
              </a:spcAft>
            </a:pP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   </a:t>
            </a:r>
            <a:r>
              <a:rPr lang="zh-CN" altLang="en-US" dirty="0" smtClean="0">
                <a:solidFill>
                  <a:schemeClr val="tx2"/>
                </a:solidFill>
                <a:latin typeface="黑体" panose="02010609060101010101" pitchFamily="49" charset="-122"/>
                <a:ea typeface="黑体" panose="02010609060101010101" pitchFamily="49" charset="-122"/>
                <a:sym typeface="Arial" panose="020B0604020202020204" pitchFamily="34" charset="0"/>
              </a:rPr>
              <a:t>真正</a:t>
            </a: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实现拎包入住，省去装修烦恼</a:t>
            </a:r>
          </a:p>
          <a:p>
            <a:pPr>
              <a:lnSpc>
                <a:spcPts val="1733"/>
              </a:lnSpc>
              <a:spcAft>
                <a:spcPts val="1600"/>
              </a:spcAft>
            </a:pPr>
            <a:endParaRPr lang="en-US" b="1" dirty="0">
              <a:solidFill>
                <a:schemeClr val="tx2"/>
              </a:solidFill>
              <a:latin typeface="黑体" panose="02010609060101010101" pitchFamily="49" charset="-122"/>
              <a:ea typeface="黑体" panose="02010609060101010101" pitchFamily="49" charset="-122"/>
              <a:cs typeface="Lato Bold" charset="0"/>
            </a:endParaRPr>
          </a:p>
        </p:txBody>
      </p:sp>
      <p:sp>
        <p:nvSpPr>
          <p:cNvPr id="13" name="TextBox 99"/>
          <p:cNvSpPr txBox="1"/>
          <p:nvPr/>
        </p:nvSpPr>
        <p:spPr>
          <a:xfrm>
            <a:off x="1547935" y="5216227"/>
            <a:ext cx="3462486" cy="1064394"/>
          </a:xfrm>
          <a:prstGeom prst="rect">
            <a:avLst/>
          </a:prstGeom>
          <a:noFill/>
        </p:spPr>
        <p:txBody>
          <a:bodyPr wrap="none" lIns="0" tIns="0" rIns="0" bIns="0" rtlCol="0">
            <a:spAutoFit/>
          </a:bodyPr>
          <a:lstStyle/>
          <a:p>
            <a:pPr marL="285750" indent="-285750">
              <a:lnSpc>
                <a:spcPts val="1733"/>
              </a:lnSpc>
              <a:spcAft>
                <a:spcPts val="1600"/>
              </a:spcAft>
              <a:buFont typeface="Wingdings" panose="05000000000000000000" pitchFamily="2" charset="2"/>
              <a:buChar char="Ø"/>
            </a:pP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延伸服务</a:t>
            </a:r>
          </a:p>
          <a:p>
            <a:pPr>
              <a:lnSpc>
                <a:spcPts val="1733"/>
              </a:lnSpc>
              <a:spcAft>
                <a:spcPts val="1600"/>
              </a:spcAft>
            </a:pP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   </a:t>
            </a:r>
            <a:r>
              <a:rPr lang="zh-CN" altLang="en-US" dirty="0" smtClean="0">
                <a:solidFill>
                  <a:schemeClr val="tx2"/>
                </a:solidFill>
                <a:latin typeface="黑体" panose="02010609060101010101" pitchFamily="49" charset="-122"/>
                <a:ea typeface="黑体" panose="02010609060101010101" pitchFamily="49" charset="-122"/>
                <a:sym typeface="Arial" panose="020B0604020202020204" pitchFamily="34" charset="0"/>
              </a:rPr>
              <a:t>提供</a:t>
            </a: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不同风格的软装配套方案</a:t>
            </a:r>
          </a:p>
          <a:p>
            <a:pPr>
              <a:lnSpc>
                <a:spcPts val="1733"/>
              </a:lnSpc>
              <a:spcAft>
                <a:spcPts val="1600"/>
              </a:spcAft>
            </a:pPr>
            <a:endParaRPr lang="en-US" b="1" dirty="0">
              <a:solidFill>
                <a:schemeClr val="tx2"/>
              </a:solidFill>
              <a:latin typeface="黑体" panose="02010609060101010101" pitchFamily="49" charset="-122"/>
              <a:ea typeface="黑体" panose="02010609060101010101" pitchFamily="49" charset="-122"/>
              <a:cs typeface="Lato Bold" charset="0"/>
            </a:endParaRPr>
          </a:p>
        </p:txBody>
      </p:sp>
      <p:pic>
        <p:nvPicPr>
          <p:cNvPr id="14" name="图片 13"/>
          <p:cNvPicPr>
            <a:picLocks noChangeAspect="1"/>
          </p:cNvPicPr>
          <p:nvPr/>
        </p:nvPicPr>
        <p:blipFill rotWithShape="1">
          <a:blip r:embed="rId3">
            <a:extLst>
              <a:ext uri="{28A0092B-C50C-407E-A947-70E740481C1C}">
                <a14:useLocalDpi xmlns:a14="http://schemas.microsoft.com/office/drawing/2010/main" xmlns="" val="0"/>
              </a:ext>
            </a:extLst>
          </a:blip>
          <a:srcRect l="20186" r="17607"/>
          <a:stretch/>
        </p:blipFill>
        <p:spPr>
          <a:xfrm>
            <a:off x="8572515" y="1473185"/>
            <a:ext cx="2143140" cy="2296833"/>
          </a:xfrm>
          <a:prstGeom prst="rect">
            <a:avLst/>
          </a:prstGeom>
        </p:spPr>
      </p:pic>
      <p:sp>
        <p:nvSpPr>
          <p:cNvPr id="22530" name="AutoShape 2" descr="https://timgsa.baidu.com/timg?image&amp;quality=80&amp;size=b9999_10000&amp;sec=1553229640681&amp;di=d3b0969ac9914d7df7df7fe88faea2b1&amp;imgtype=0&amp;src=http%3A%2F%2Fy2.ifengimg.com%2Fb1ced9a66a68ec35%2F2013%2F1225%2Frdn_52ba91da61e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2532" name="AutoShape 4" descr="https://timgsa.baidu.com/timg?image&amp;quality=80&amp;size=b9999_10000&amp;sec=1553229640681&amp;di=d3b0969ac9914d7df7df7fe88faea2b1&amp;imgtype=0&amp;src=http%3A%2F%2Fy2.ifengimg.com%2Fb1ced9a66a68ec35%2F2013%2F1225%2Frdn_52ba91da61e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2533" name="Picture 5" descr="F:\伍刚\2 项目案例\购物中心案例\杭州万象城\室外\_万象城_0427.jpg"/>
          <p:cNvPicPr>
            <a:picLocks noChangeAspect="1" noChangeArrowheads="1"/>
          </p:cNvPicPr>
          <p:nvPr/>
        </p:nvPicPr>
        <p:blipFill>
          <a:blip r:embed="rId4"/>
          <a:srcRect/>
          <a:stretch>
            <a:fillRect/>
          </a:stretch>
        </p:blipFill>
        <p:spPr bwMode="auto">
          <a:xfrm>
            <a:off x="8572515" y="3902077"/>
            <a:ext cx="3833783" cy="2554258"/>
          </a:xfrm>
          <a:prstGeom prst="rect">
            <a:avLst/>
          </a:prstGeom>
          <a:noFill/>
        </p:spPr>
      </p:pic>
    </p:spTree>
    <p:extLst>
      <p:ext uri="{BB962C8B-B14F-4D97-AF65-F5344CB8AC3E}">
        <p14:creationId xmlns:p14="http://schemas.microsoft.com/office/powerpoint/2010/main" xmlns="" val="2104616139"/>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3626245" cy="553998"/>
          </a:xfrm>
          <a:prstGeom prst="rect">
            <a:avLst/>
          </a:prstGeom>
          <a:noFill/>
        </p:spPr>
        <p:txBody>
          <a:bodyPr wrap="square" lIns="0" tIns="0" rIns="0" bIns="0" rtlCol="0">
            <a:spAutoFit/>
          </a:bodyPr>
          <a:lstStyle/>
          <a:p>
            <a:pPr algn="dist" defTabSz="964278"/>
            <a:r>
              <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装配式绿色农房</a:t>
            </a:r>
          </a:p>
        </p:txBody>
      </p:sp>
      <p:sp>
        <p:nvSpPr>
          <p:cNvPr id="73" name="文本框 72"/>
          <p:cNvSpPr txBox="1"/>
          <p:nvPr/>
        </p:nvSpPr>
        <p:spPr>
          <a:xfrm>
            <a:off x="740743" y="868704"/>
            <a:ext cx="2736304" cy="169277"/>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ASSEMBLED GREEN FARMHOUSE</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6" name="矩形 5"/>
          <p:cNvSpPr/>
          <p:nvPr/>
        </p:nvSpPr>
        <p:spPr>
          <a:xfrm>
            <a:off x="714335" y="1888133"/>
            <a:ext cx="11357754" cy="1881284"/>
          </a:xfrm>
          <a:prstGeom prst="rect">
            <a:avLst/>
          </a:prstGeom>
        </p:spPr>
        <p:txBody>
          <a:bodyPr wrap="square">
            <a:spAutoFit/>
          </a:bodyPr>
          <a:lstStyle/>
          <a:p>
            <a:pPr>
              <a:lnSpc>
                <a:spcPct val="150000"/>
              </a:lnSpc>
            </a:pPr>
            <a:r>
              <a:rPr lang="zh-CN" altLang="en-US" sz="1600" dirty="0" smtClean="0">
                <a:solidFill>
                  <a:schemeClr val="bg2">
                    <a:lumMod val="25000"/>
                  </a:schemeClr>
                </a:solidFill>
                <a:latin typeface="黑体" panose="02010609060101010101" pitchFamily="49" charset="-122"/>
                <a:ea typeface="黑体" panose="02010609060101010101" pitchFamily="49" charset="-122"/>
              </a:rPr>
              <a:t>    装配式</a:t>
            </a:r>
            <a:r>
              <a:rPr lang="zh-CN" altLang="en-US" sz="1600" dirty="0">
                <a:solidFill>
                  <a:schemeClr val="bg2">
                    <a:lumMod val="25000"/>
                  </a:schemeClr>
                </a:solidFill>
                <a:latin typeface="黑体" panose="02010609060101010101" pitchFamily="49" charset="-122"/>
                <a:ea typeface="黑体" panose="02010609060101010101" pitchFamily="49" charset="-122"/>
              </a:rPr>
              <a:t>绿色农房是将本地自然环境、节地布局模式、气候等特点和经济社会发展水平，结合低层房屋抗震构造设计、节水节能技术、太阳能利用技术等绿色建筑设计与本地农房风貌相结合，就地取材、经济易行、施工简便的乡土绿色建筑</a:t>
            </a:r>
            <a:r>
              <a:rPr lang="zh-CN" altLang="en-US" sz="1600" dirty="0" smtClean="0">
                <a:solidFill>
                  <a:schemeClr val="bg2">
                    <a:lumMod val="25000"/>
                  </a:schemeClr>
                </a:solidFill>
                <a:latin typeface="黑体" panose="02010609060101010101" pitchFamily="49" charset="-122"/>
                <a:ea typeface="黑体" panose="02010609060101010101" pitchFamily="49" charset="-122"/>
              </a:rPr>
              <a:t>。</a:t>
            </a:r>
            <a:endParaRPr lang="en-US" altLang="zh-CN" sz="1600" dirty="0" smtClean="0">
              <a:solidFill>
                <a:schemeClr val="bg2">
                  <a:lumMod val="25000"/>
                </a:schemeClr>
              </a:solidFill>
              <a:latin typeface="黑体" panose="02010609060101010101" pitchFamily="49" charset="-122"/>
              <a:ea typeface="黑体" panose="02010609060101010101" pitchFamily="49" charset="-122"/>
            </a:endParaRPr>
          </a:p>
          <a:p>
            <a:pPr>
              <a:lnSpc>
                <a:spcPct val="150000"/>
              </a:lnSpc>
            </a:pPr>
            <a:endParaRPr lang="zh-CN" altLang="en-US" sz="1600" dirty="0">
              <a:solidFill>
                <a:schemeClr val="bg2">
                  <a:lumMod val="25000"/>
                </a:schemeClr>
              </a:solidFill>
              <a:latin typeface="黑体" panose="02010609060101010101" pitchFamily="49" charset="-122"/>
              <a:ea typeface="黑体" panose="02010609060101010101" pitchFamily="49" charset="-122"/>
            </a:endParaRPr>
          </a:p>
          <a:p>
            <a:pPr>
              <a:lnSpc>
                <a:spcPct val="150000"/>
              </a:lnSpc>
            </a:pPr>
            <a:r>
              <a:rPr lang="zh-CN" altLang="en-US" sz="1600" dirty="0" smtClean="0">
                <a:solidFill>
                  <a:schemeClr val="bg2">
                    <a:lumMod val="25000"/>
                  </a:schemeClr>
                </a:solidFill>
                <a:latin typeface="黑体" panose="02010609060101010101" pitchFamily="49" charset="-122"/>
                <a:ea typeface="黑体" panose="02010609060101010101" pitchFamily="49" charset="-122"/>
              </a:rPr>
              <a:t>    装配式</a:t>
            </a:r>
            <a:r>
              <a:rPr lang="zh-CN" altLang="en-US" sz="1600" dirty="0">
                <a:solidFill>
                  <a:schemeClr val="bg2">
                    <a:lumMod val="25000"/>
                  </a:schemeClr>
                </a:solidFill>
                <a:latin typeface="黑体" panose="02010609060101010101" pitchFamily="49" charset="-122"/>
                <a:ea typeface="黑体" panose="02010609060101010101" pitchFamily="49" charset="-122"/>
              </a:rPr>
              <a:t>绿色农房具有抗震、保温、防火、节能等多种优点，装配构件工厂预制，运至施工现场机械化吊装，施工速度快，让农村建筑更节能、更环保，为农民建造冬暖夏凉的舒适住房，使农民切实感受节能新材料、新技术带来的便利和改变。</a:t>
            </a:r>
          </a:p>
        </p:txBody>
      </p:sp>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57739" y="4416359"/>
            <a:ext cx="3070129" cy="2088232"/>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xmlns="" val="0"/>
              </a:ext>
            </a:extLst>
          </a:blip>
          <a:srcRect l="1579" t="3334" r="3141" b="3334"/>
          <a:stretch/>
        </p:blipFill>
        <p:spPr>
          <a:xfrm>
            <a:off x="857211" y="4416359"/>
            <a:ext cx="3312368" cy="2080286"/>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572515" y="4410168"/>
            <a:ext cx="2908422" cy="2086477"/>
          </a:xfrm>
          <a:prstGeom prst="rect">
            <a:avLst/>
          </a:prstGeom>
        </p:spPr>
      </p:pic>
      <p:sp>
        <p:nvSpPr>
          <p:cNvPr id="10" name="文本框 9"/>
          <p:cNvSpPr txBox="1"/>
          <p:nvPr/>
        </p:nvSpPr>
        <p:spPr>
          <a:xfrm>
            <a:off x="5413283" y="1063860"/>
            <a:ext cx="2016224" cy="584775"/>
          </a:xfrm>
          <a:prstGeom prst="rect">
            <a:avLst/>
          </a:prstGeom>
          <a:noFill/>
        </p:spPr>
        <p:txBody>
          <a:bodyPr wrap="square" rtlCol="0">
            <a:spAutoFit/>
          </a:bodyPr>
          <a:lstStyle/>
          <a:p>
            <a:pPr algn="ctr"/>
            <a:r>
              <a:rPr lang="zh-CN" altLang="en-US" sz="3200" b="1" dirty="0">
                <a:solidFill>
                  <a:srgbClr val="002060"/>
                </a:solidFill>
                <a:latin typeface="微软雅黑" panose="020B0503020204020204" pitchFamily="34" charset="-122"/>
                <a:ea typeface="微软雅黑" panose="020B0503020204020204" pitchFamily="34" charset="-122"/>
              </a:rPr>
              <a:t>产品</a:t>
            </a:r>
            <a:r>
              <a:rPr lang="zh-CN" altLang="en-US" sz="3200" b="1" dirty="0" smtClean="0">
                <a:solidFill>
                  <a:srgbClr val="002060"/>
                </a:solidFill>
                <a:latin typeface="微软雅黑" panose="020B0503020204020204" pitchFamily="34" charset="-122"/>
                <a:ea typeface="微软雅黑" panose="020B0503020204020204" pitchFamily="34" charset="-122"/>
              </a:rPr>
              <a:t>特征</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431429540"/>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3786169" y="1679121"/>
            <a:ext cx="1538883" cy="3794592"/>
          </a:xfrm>
          <a:prstGeom prst="rect">
            <a:avLst/>
          </a:prstGeom>
          <a:noFill/>
        </p:spPr>
        <p:txBody>
          <a:bodyPr vert="eaVert" wrap="square" lIns="0" tIns="0" rIns="0" bIns="0" rtlCol="0" anchor="ctr" anchorCtr="0">
            <a:spAutoFit/>
          </a:bodyPr>
          <a:lstStyle/>
          <a:p>
            <a:pPr algn="ctr"/>
            <a:r>
              <a:rPr lang="zh-CN" altLang="en-US" sz="10000" b="1" dirty="0" smtClean="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10000" b="1"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1"/>
          <p:cNvSpPr/>
          <p:nvPr>
            <p:custDataLst>
              <p:tags r:id="rId2"/>
            </p:custDataLst>
          </p:nvPr>
        </p:nvSpPr>
        <p:spPr>
          <a:xfrm>
            <a:off x="5710332" y="1630888"/>
            <a:ext cx="379667" cy="37966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8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8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3"/>
            </p:custDataLst>
          </p:nvPr>
        </p:nvSpPr>
        <p:spPr>
          <a:xfrm>
            <a:off x="6357367" y="1528093"/>
            <a:ext cx="1800200" cy="57355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dist">
              <a:lnSpc>
                <a:spcPct val="130000"/>
              </a:lnSpc>
            </a:pPr>
            <a:r>
              <a:rPr lang="zh-CN" altLang="en-US" sz="3200" b="1" dirty="0" smtClean="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企业介绍</a:t>
            </a:r>
            <a:endParaRPr lang="zh-CN" altLang="en-US" sz="3200" b="1"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4"/>
            </p:custDataLst>
          </p:nvPr>
        </p:nvSpPr>
        <p:spPr>
          <a:xfrm>
            <a:off x="5710332" y="2500404"/>
            <a:ext cx="379667" cy="37966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80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8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5"/>
            </p:custDataLst>
          </p:nvPr>
        </p:nvSpPr>
        <p:spPr>
          <a:xfrm>
            <a:off x="6357367" y="2379354"/>
            <a:ext cx="1800200" cy="57355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dist">
              <a:lnSpc>
                <a:spcPct val="130000"/>
              </a:lnSpc>
            </a:pPr>
            <a:r>
              <a:rPr lang="zh-CN" altLang="en-US" sz="3200" b="1" dirty="0" smtClean="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行业背景</a:t>
            </a:r>
            <a:endParaRPr lang="zh-CN" altLang="en-US" sz="3200" b="1"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6"/>
            </p:custDataLst>
          </p:nvPr>
        </p:nvSpPr>
        <p:spPr>
          <a:xfrm>
            <a:off x="5710332" y="3369920"/>
            <a:ext cx="379667" cy="37966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80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8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7"/>
            </p:custDataLst>
          </p:nvPr>
        </p:nvSpPr>
        <p:spPr>
          <a:xfrm>
            <a:off x="6357367" y="3247171"/>
            <a:ext cx="1800200" cy="5769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dist">
              <a:lnSpc>
                <a:spcPct val="130000"/>
              </a:lnSpc>
            </a:pPr>
            <a:r>
              <a:rPr lang="zh-CN" altLang="en-US" sz="3200" b="1" dirty="0" smtClean="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核心产品</a:t>
            </a:r>
            <a:endParaRPr lang="zh-CN" altLang="en-US" sz="3200" b="1"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8"/>
            </p:custDataLst>
          </p:nvPr>
        </p:nvSpPr>
        <p:spPr>
          <a:xfrm>
            <a:off x="5710332" y="4163423"/>
            <a:ext cx="379667" cy="37966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800" b="1">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8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9"/>
            </p:custDataLst>
          </p:nvPr>
        </p:nvSpPr>
        <p:spPr>
          <a:xfrm>
            <a:off x="6357367" y="4048373"/>
            <a:ext cx="1800200" cy="5769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dist">
              <a:lnSpc>
                <a:spcPct val="130000"/>
              </a:lnSpc>
            </a:pPr>
            <a:r>
              <a:rPr lang="zh-CN" altLang="en-US" sz="3200" b="1" dirty="0" smtClean="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咨询服务</a:t>
            </a:r>
            <a:endParaRPr lang="zh-CN" altLang="en-US" sz="3200" b="1"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6"/>
          <p:cNvSpPr>
            <a:spLocks/>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
          <p:cNvSpPr>
            <a:spLocks/>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1">
              <a:lumMod val="50000"/>
            </a:schemeClr>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MH_Number_4"/>
          <p:cNvSpPr/>
          <p:nvPr>
            <p:custDataLst>
              <p:tags r:id="rId10"/>
            </p:custDataLst>
          </p:nvPr>
        </p:nvSpPr>
        <p:spPr>
          <a:xfrm>
            <a:off x="5710332" y="5027519"/>
            <a:ext cx="379667" cy="37966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8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a:t>
            </a:r>
            <a:endParaRPr lang="zh-CN" altLang="en-US" sz="28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MH_Entry_4"/>
          <p:cNvSpPr/>
          <p:nvPr>
            <p:custDataLst>
              <p:tags r:id="rId11"/>
            </p:custDataLst>
          </p:nvPr>
        </p:nvSpPr>
        <p:spPr>
          <a:xfrm>
            <a:off x="6357367" y="4912469"/>
            <a:ext cx="1800200" cy="5769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dist">
              <a:lnSpc>
                <a:spcPct val="130000"/>
              </a:lnSpc>
            </a:pPr>
            <a:r>
              <a:rPr lang="zh-CN" altLang="en-US" sz="3200" b="1" dirty="0" smtClean="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未来发展</a:t>
            </a:r>
            <a:endParaRPr lang="zh-CN" altLang="en-US" sz="3200" b="1"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xmlns="" val="615584034"/>
      </p:ext>
    </p:extLst>
  </p:cSld>
  <p:clrMapOvr>
    <a:masterClrMapping/>
  </p:clrMapOvr>
  <p:transition spd="slow" advTm="4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3626245" cy="553998"/>
          </a:xfrm>
          <a:prstGeom prst="rect">
            <a:avLst/>
          </a:prstGeom>
          <a:noFill/>
        </p:spPr>
        <p:txBody>
          <a:bodyPr wrap="square" lIns="0" tIns="0" rIns="0" bIns="0" rtlCol="0">
            <a:spAutoFit/>
          </a:bodyPr>
          <a:lstStyle/>
          <a:p>
            <a:pPr algn="dist" defTabSz="964278"/>
            <a:r>
              <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装配式绿色农房</a:t>
            </a:r>
          </a:p>
        </p:txBody>
      </p:sp>
      <p:sp>
        <p:nvSpPr>
          <p:cNvPr id="73" name="文本框 72"/>
          <p:cNvSpPr txBox="1"/>
          <p:nvPr/>
        </p:nvSpPr>
        <p:spPr>
          <a:xfrm>
            <a:off x="740743" y="868704"/>
            <a:ext cx="2736304" cy="169277"/>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ASSEMBLED GREEN FARMHOUSE</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6" name="组合 5"/>
          <p:cNvGrpSpPr/>
          <p:nvPr/>
        </p:nvGrpSpPr>
        <p:grpSpPr>
          <a:xfrm>
            <a:off x="1754716" y="3852778"/>
            <a:ext cx="9380533" cy="692241"/>
            <a:chOff x="1927608" y="3830126"/>
            <a:chExt cx="7602067" cy="560998"/>
          </a:xfrm>
        </p:grpSpPr>
        <p:sp>
          <p:nvSpPr>
            <p:cNvPr id="7" name="Oval 10"/>
            <p:cNvSpPr/>
            <p:nvPr/>
          </p:nvSpPr>
          <p:spPr>
            <a:xfrm>
              <a:off x="4290310" y="3830126"/>
              <a:ext cx="560998" cy="5609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黑体" panose="02010609060101010101" pitchFamily="49" charset="-122"/>
                <a:ea typeface="黑体" panose="02010609060101010101" pitchFamily="49" charset="-122"/>
              </a:endParaRPr>
            </a:p>
          </p:txBody>
        </p:sp>
        <p:sp>
          <p:nvSpPr>
            <p:cNvPr id="8" name="Oval 13"/>
            <p:cNvSpPr/>
            <p:nvPr/>
          </p:nvSpPr>
          <p:spPr>
            <a:xfrm>
              <a:off x="8968677" y="3830126"/>
              <a:ext cx="560998" cy="5609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黑体" panose="02010609060101010101" pitchFamily="49" charset="-122"/>
                <a:ea typeface="黑体" panose="02010609060101010101" pitchFamily="49" charset="-122"/>
              </a:endParaRPr>
            </a:p>
          </p:txBody>
        </p:sp>
        <p:sp>
          <p:nvSpPr>
            <p:cNvPr id="9" name="Oval 16"/>
            <p:cNvSpPr/>
            <p:nvPr/>
          </p:nvSpPr>
          <p:spPr>
            <a:xfrm>
              <a:off x="1927608" y="3830126"/>
              <a:ext cx="560998" cy="5609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黑体" panose="02010609060101010101" pitchFamily="49" charset="-122"/>
                <a:ea typeface="黑体" panose="02010609060101010101" pitchFamily="49" charset="-122"/>
              </a:endParaRPr>
            </a:p>
          </p:txBody>
        </p:sp>
        <p:sp>
          <p:nvSpPr>
            <p:cNvPr id="10" name="Oval 22"/>
            <p:cNvSpPr/>
            <p:nvPr/>
          </p:nvSpPr>
          <p:spPr>
            <a:xfrm>
              <a:off x="6658071" y="3830126"/>
              <a:ext cx="560998" cy="5609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黑体" panose="02010609060101010101" pitchFamily="49" charset="-122"/>
                <a:ea typeface="黑体" panose="02010609060101010101" pitchFamily="49" charset="-122"/>
              </a:endParaRPr>
            </a:p>
          </p:txBody>
        </p:sp>
      </p:grpSp>
      <p:sp>
        <p:nvSpPr>
          <p:cNvPr id="11" name="Shape 2525"/>
          <p:cNvSpPr/>
          <p:nvPr/>
        </p:nvSpPr>
        <p:spPr>
          <a:xfrm>
            <a:off x="4821672" y="3992815"/>
            <a:ext cx="389209" cy="33789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黑体" panose="02010609060101010101" pitchFamily="49" charset="-122"/>
              <a:ea typeface="黑体" panose="02010609060101010101" pitchFamily="49" charset="-122"/>
              <a:cs typeface="Lato Light" charset="0"/>
            </a:endParaRPr>
          </a:p>
        </p:txBody>
      </p:sp>
      <p:sp>
        <p:nvSpPr>
          <p:cNvPr id="12" name="Shape 2525"/>
          <p:cNvSpPr/>
          <p:nvPr/>
        </p:nvSpPr>
        <p:spPr>
          <a:xfrm>
            <a:off x="7739425" y="3987726"/>
            <a:ext cx="411295" cy="34297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黑体" panose="02010609060101010101" pitchFamily="49" charset="-122"/>
              <a:ea typeface="黑体" panose="02010609060101010101" pitchFamily="49" charset="-122"/>
              <a:cs typeface="Lato Light" charset="0"/>
            </a:endParaRPr>
          </a:p>
        </p:txBody>
      </p:sp>
      <p:sp>
        <p:nvSpPr>
          <p:cNvPr id="13" name="Shape 2525"/>
          <p:cNvSpPr/>
          <p:nvPr/>
        </p:nvSpPr>
        <p:spPr>
          <a:xfrm>
            <a:off x="10583478" y="3987726"/>
            <a:ext cx="411295" cy="34297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黑体" panose="02010609060101010101" pitchFamily="49" charset="-122"/>
              <a:ea typeface="黑体" panose="02010609060101010101" pitchFamily="49" charset="-122"/>
              <a:cs typeface="Lato Light" charset="0"/>
            </a:endParaRPr>
          </a:p>
        </p:txBody>
      </p:sp>
      <p:sp>
        <p:nvSpPr>
          <p:cNvPr id="14" name="Shape 2525"/>
          <p:cNvSpPr/>
          <p:nvPr/>
        </p:nvSpPr>
        <p:spPr>
          <a:xfrm>
            <a:off x="1874676" y="3987726"/>
            <a:ext cx="411295" cy="34297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黑体" panose="02010609060101010101" pitchFamily="49" charset="-122"/>
              <a:ea typeface="黑体" panose="02010609060101010101" pitchFamily="49" charset="-122"/>
              <a:cs typeface="Lato Light" charset="0"/>
            </a:endParaRPr>
          </a:p>
        </p:txBody>
      </p:sp>
      <p:sp>
        <p:nvSpPr>
          <p:cNvPr id="15" name="矩形 14"/>
          <p:cNvSpPr/>
          <p:nvPr/>
        </p:nvSpPr>
        <p:spPr>
          <a:xfrm>
            <a:off x="1330837" y="5231587"/>
            <a:ext cx="1831647" cy="773289"/>
          </a:xfrm>
          <a:prstGeom prst="rect">
            <a:avLst/>
          </a:prstGeom>
        </p:spPr>
        <p:txBody>
          <a:bodyPr wrap="square">
            <a:spAutoFit/>
          </a:bodyPr>
          <a:lstStyle/>
          <a:p>
            <a:pPr>
              <a:lnSpc>
                <a:spcPct val="150000"/>
              </a:lnSpc>
            </a:pPr>
            <a:r>
              <a:rPr lang="zh-CN" altLang="zh-CN" sz="1600" dirty="0" smtClean="0">
                <a:solidFill>
                  <a:schemeClr val="bg2">
                    <a:lumMod val="25000"/>
                  </a:schemeClr>
                </a:solidFill>
                <a:latin typeface="黑体" panose="02010609060101010101" pitchFamily="49" charset="-122"/>
                <a:ea typeface="黑体" panose="02010609060101010101" pitchFamily="49" charset="-122"/>
              </a:rPr>
              <a:t>可</a:t>
            </a:r>
            <a:r>
              <a:rPr lang="zh-CN" altLang="zh-CN" sz="1600" dirty="0">
                <a:solidFill>
                  <a:schemeClr val="bg2">
                    <a:lumMod val="25000"/>
                  </a:schemeClr>
                </a:solidFill>
                <a:latin typeface="黑体" panose="02010609060101010101" pitchFamily="49" charset="-122"/>
                <a:ea typeface="黑体" panose="02010609060101010101" pitchFamily="49" charset="-122"/>
              </a:rPr>
              <a:t>根据用户喜好选择喜欢的建筑风格</a:t>
            </a:r>
          </a:p>
        </p:txBody>
      </p:sp>
      <p:sp>
        <p:nvSpPr>
          <p:cNvPr id="16" name="矩形 15"/>
          <p:cNvSpPr/>
          <p:nvPr/>
        </p:nvSpPr>
        <p:spPr>
          <a:xfrm>
            <a:off x="4429111" y="4687869"/>
            <a:ext cx="1107996" cy="369332"/>
          </a:xfrm>
          <a:prstGeom prst="rect">
            <a:avLst/>
          </a:prstGeom>
        </p:spPr>
        <p:txBody>
          <a:bodyPr wrap="none">
            <a:spAutoFit/>
          </a:bodyPr>
          <a:lstStyle/>
          <a:p>
            <a:pPr algn="ctr"/>
            <a:r>
              <a:rPr lang="zh-CN" altLang="en-US" dirty="0" smtClean="0">
                <a:solidFill>
                  <a:schemeClr val="tx2"/>
                </a:solidFill>
                <a:latin typeface="黑体" panose="02010609060101010101" pitchFamily="49" charset="-122"/>
                <a:ea typeface="黑体" panose="02010609060101010101" pitchFamily="49" charset="-122"/>
              </a:rPr>
              <a:t>性价比高</a:t>
            </a:r>
            <a:endParaRPr lang="zh-CN" altLang="en-US" dirty="0">
              <a:solidFill>
                <a:schemeClr val="tx2"/>
              </a:solidFill>
              <a:latin typeface="黑体" panose="02010609060101010101" pitchFamily="49" charset="-122"/>
              <a:ea typeface="黑体" panose="02010609060101010101" pitchFamily="49" charset="-122"/>
            </a:endParaRPr>
          </a:p>
        </p:txBody>
      </p:sp>
      <p:sp>
        <p:nvSpPr>
          <p:cNvPr id="17" name="矩形 16"/>
          <p:cNvSpPr/>
          <p:nvPr/>
        </p:nvSpPr>
        <p:spPr>
          <a:xfrm>
            <a:off x="3652784" y="5261375"/>
            <a:ext cx="2874235" cy="1569660"/>
          </a:xfrm>
          <a:prstGeom prst="rect">
            <a:avLst/>
          </a:prstGeom>
        </p:spPr>
        <p:txBody>
          <a:bodyPr wrap="square">
            <a:spAutoFit/>
          </a:bodyPr>
          <a:lstStyle/>
          <a:p>
            <a:pPr>
              <a:lnSpc>
                <a:spcPct val="150000"/>
              </a:lnSpc>
            </a:pPr>
            <a:r>
              <a:rPr lang="zh-CN" altLang="zh-CN" sz="1600" dirty="0">
                <a:solidFill>
                  <a:schemeClr val="bg2">
                    <a:lumMod val="25000"/>
                  </a:schemeClr>
                </a:solidFill>
                <a:latin typeface="黑体" panose="02010609060101010101" pitchFamily="49" charset="-122"/>
                <a:ea typeface="黑体" panose="02010609060101010101" pitchFamily="49" charset="-122"/>
              </a:rPr>
              <a:t>保温性、抗震性、隔音性、耐久性、防虫蚁、抗风抗震等性能优越</a:t>
            </a:r>
            <a:r>
              <a:rPr lang="zh-CN" altLang="en-US" sz="1600" dirty="0">
                <a:solidFill>
                  <a:schemeClr val="bg2">
                    <a:lumMod val="25000"/>
                  </a:schemeClr>
                </a:solidFill>
                <a:latin typeface="黑体" panose="02010609060101010101" pitchFamily="49" charset="-122"/>
                <a:ea typeface="黑体" panose="02010609060101010101" pitchFamily="49" charset="-122"/>
              </a:rPr>
              <a:t>，使农民</a:t>
            </a:r>
            <a:r>
              <a:rPr lang="zh-CN" altLang="zh-CN" sz="1600" dirty="0">
                <a:solidFill>
                  <a:schemeClr val="bg2">
                    <a:lumMod val="25000"/>
                  </a:schemeClr>
                </a:solidFill>
                <a:latin typeface="黑体" panose="02010609060101010101" pitchFamily="49" charset="-122"/>
                <a:ea typeface="黑体" panose="02010609060101010101" pitchFamily="49" charset="-122"/>
              </a:rPr>
              <a:t>住</a:t>
            </a:r>
            <a:r>
              <a:rPr lang="zh-CN" altLang="en-US" sz="1600" dirty="0">
                <a:solidFill>
                  <a:schemeClr val="bg2">
                    <a:lumMod val="25000"/>
                  </a:schemeClr>
                </a:solidFill>
                <a:latin typeface="黑体" panose="02010609060101010101" pitchFamily="49" charset="-122"/>
                <a:ea typeface="黑体" panose="02010609060101010101" pitchFamily="49" charset="-122"/>
              </a:rPr>
              <a:t>进</a:t>
            </a:r>
            <a:r>
              <a:rPr lang="zh-CN" altLang="zh-CN" sz="1600" dirty="0">
                <a:solidFill>
                  <a:schemeClr val="bg2">
                    <a:lumMod val="25000"/>
                  </a:schemeClr>
                </a:solidFill>
                <a:latin typeface="黑体" panose="02010609060101010101" pitchFamily="49" charset="-122"/>
                <a:ea typeface="黑体" panose="02010609060101010101" pitchFamily="49" charset="-122"/>
              </a:rPr>
              <a:t>最安全最环保最舒适最温暖的家</a:t>
            </a:r>
          </a:p>
        </p:txBody>
      </p:sp>
      <p:sp>
        <p:nvSpPr>
          <p:cNvPr id="18" name="矩形 17"/>
          <p:cNvSpPr/>
          <p:nvPr/>
        </p:nvSpPr>
        <p:spPr>
          <a:xfrm>
            <a:off x="1500153" y="4675753"/>
            <a:ext cx="1223412" cy="369332"/>
          </a:xfrm>
          <a:prstGeom prst="rect">
            <a:avLst/>
          </a:prstGeom>
        </p:spPr>
        <p:txBody>
          <a:bodyPr wrap="none">
            <a:spAutoFit/>
          </a:bodyPr>
          <a:lstStyle/>
          <a:p>
            <a:pPr algn="ctr"/>
            <a:r>
              <a:rPr lang="en-US" altLang="zh-CN" dirty="0">
                <a:solidFill>
                  <a:schemeClr val="tx2"/>
                </a:solidFill>
                <a:latin typeface="黑体" panose="02010609060101010101" pitchFamily="49" charset="-122"/>
                <a:ea typeface="黑体" panose="02010609060101010101" pitchFamily="49" charset="-122"/>
              </a:rPr>
              <a:t> </a:t>
            </a:r>
            <a:r>
              <a:rPr lang="zh-CN" altLang="zh-CN" dirty="0">
                <a:solidFill>
                  <a:schemeClr val="tx2"/>
                </a:solidFill>
                <a:latin typeface="黑体" panose="02010609060101010101" pitchFamily="49" charset="-122"/>
                <a:ea typeface="黑体" panose="02010609060101010101" pitchFamily="49" charset="-122"/>
              </a:rPr>
              <a:t>样式美观</a:t>
            </a:r>
            <a:endParaRPr lang="zh-CN" altLang="en-US" dirty="0">
              <a:latin typeface="黑体" panose="02010609060101010101" pitchFamily="49" charset="-122"/>
              <a:ea typeface="黑体" panose="02010609060101010101" pitchFamily="49" charset="-122"/>
            </a:endParaRPr>
          </a:p>
        </p:txBody>
      </p:sp>
      <p:sp>
        <p:nvSpPr>
          <p:cNvPr id="19" name="矩形 18"/>
          <p:cNvSpPr/>
          <p:nvPr/>
        </p:nvSpPr>
        <p:spPr>
          <a:xfrm>
            <a:off x="7397991" y="4687869"/>
            <a:ext cx="877163" cy="369332"/>
          </a:xfrm>
          <a:prstGeom prst="rect">
            <a:avLst/>
          </a:prstGeom>
        </p:spPr>
        <p:txBody>
          <a:bodyPr wrap="none">
            <a:spAutoFit/>
          </a:bodyPr>
          <a:lstStyle/>
          <a:p>
            <a:pPr algn="ctr"/>
            <a:r>
              <a:rPr lang="zh-CN" altLang="en-US" dirty="0">
                <a:solidFill>
                  <a:schemeClr val="tx2"/>
                </a:solidFill>
                <a:latin typeface="黑体" panose="02010609060101010101" pitchFamily="49" charset="-122"/>
                <a:ea typeface="黑体" panose="02010609060101010101" pitchFamily="49" charset="-122"/>
              </a:rPr>
              <a:t>建造</a:t>
            </a:r>
            <a:r>
              <a:rPr lang="zh-CN" altLang="en-US" dirty="0" smtClean="0">
                <a:solidFill>
                  <a:schemeClr val="tx2"/>
                </a:solidFill>
                <a:latin typeface="黑体" panose="02010609060101010101" pitchFamily="49" charset="-122"/>
                <a:ea typeface="黑体" panose="02010609060101010101" pitchFamily="49" charset="-122"/>
              </a:rPr>
              <a:t>快</a:t>
            </a:r>
            <a:endParaRPr lang="zh-CN" altLang="en-US" dirty="0">
              <a:solidFill>
                <a:schemeClr val="tx2"/>
              </a:solidFill>
              <a:latin typeface="黑体" panose="02010609060101010101" pitchFamily="49" charset="-122"/>
              <a:ea typeface="黑体" panose="02010609060101010101" pitchFamily="49" charset="-122"/>
            </a:endParaRPr>
          </a:p>
        </p:txBody>
      </p:sp>
      <p:sp>
        <p:nvSpPr>
          <p:cNvPr id="20" name="矩形 19"/>
          <p:cNvSpPr/>
          <p:nvPr/>
        </p:nvSpPr>
        <p:spPr>
          <a:xfrm>
            <a:off x="6861519" y="5330837"/>
            <a:ext cx="2236510" cy="338554"/>
          </a:xfrm>
          <a:prstGeom prst="rect">
            <a:avLst/>
          </a:prstGeom>
        </p:spPr>
        <p:txBody>
          <a:bodyPr wrap="none">
            <a:spAutoFit/>
          </a:bodyPr>
          <a:lstStyle/>
          <a:p>
            <a:r>
              <a:rPr lang="zh-CN" altLang="zh-CN" sz="1600" dirty="0">
                <a:solidFill>
                  <a:schemeClr val="tx1">
                    <a:lumMod val="65000"/>
                    <a:lumOff val="35000"/>
                  </a:schemeClr>
                </a:solidFill>
                <a:latin typeface="黑体" panose="02010609060101010101" pitchFamily="49" charset="-122"/>
                <a:ea typeface="黑体" panose="02010609060101010101" pitchFamily="49" charset="-122"/>
              </a:rPr>
              <a:t>房屋主体</a:t>
            </a:r>
            <a:r>
              <a:rPr lang="zh-CN" altLang="en-US" sz="1600" dirty="0">
                <a:solidFill>
                  <a:schemeClr val="tx1">
                    <a:lumMod val="65000"/>
                    <a:lumOff val="35000"/>
                  </a:schemeClr>
                </a:solidFill>
                <a:latin typeface="黑体" panose="02010609060101010101" pitchFamily="49" charset="-122"/>
                <a:ea typeface="黑体" panose="02010609060101010101" pitchFamily="49" charset="-122"/>
              </a:rPr>
              <a:t>两</a:t>
            </a:r>
            <a:r>
              <a:rPr lang="zh-CN" altLang="zh-CN" sz="1600" dirty="0">
                <a:solidFill>
                  <a:schemeClr val="tx1">
                    <a:lumMod val="65000"/>
                    <a:lumOff val="35000"/>
                  </a:schemeClr>
                </a:solidFill>
                <a:latin typeface="黑体" panose="02010609060101010101" pitchFamily="49" charset="-122"/>
                <a:ea typeface="黑体" panose="02010609060101010101" pitchFamily="49" charset="-122"/>
              </a:rPr>
              <a:t>天搭建完成</a:t>
            </a:r>
            <a:endParaRPr lang="zh-CN" altLang="en-US" sz="1600"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矩形 20"/>
          <p:cNvSpPr/>
          <p:nvPr/>
        </p:nvSpPr>
        <p:spPr>
          <a:xfrm>
            <a:off x="10235127" y="4675753"/>
            <a:ext cx="1107996" cy="369332"/>
          </a:xfrm>
          <a:prstGeom prst="rect">
            <a:avLst/>
          </a:prstGeom>
        </p:spPr>
        <p:txBody>
          <a:bodyPr wrap="none">
            <a:spAutoFit/>
          </a:bodyPr>
          <a:lstStyle/>
          <a:p>
            <a:r>
              <a:rPr lang="zh-CN" altLang="en-US" dirty="0" smtClean="0">
                <a:solidFill>
                  <a:schemeClr val="tx2"/>
                </a:solidFill>
                <a:latin typeface="黑体" panose="02010609060101010101" pitchFamily="49" charset="-122"/>
                <a:ea typeface="黑体" panose="02010609060101010101" pitchFamily="49" charset="-122"/>
              </a:rPr>
              <a:t>建造无忧</a:t>
            </a:r>
            <a:endParaRPr lang="zh-CN" altLang="en-US" dirty="0">
              <a:solidFill>
                <a:schemeClr val="tx2"/>
              </a:solidFill>
              <a:latin typeface="黑体" panose="02010609060101010101" pitchFamily="49" charset="-122"/>
              <a:ea typeface="黑体" panose="02010609060101010101" pitchFamily="49" charset="-122"/>
            </a:endParaRPr>
          </a:p>
        </p:txBody>
      </p:sp>
      <p:sp>
        <p:nvSpPr>
          <p:cNvPr id="22" name="矩形 21"/>
          <p:cNvSpPr/>
          <p:nvPr/>
        </p:nvSpPr>
        <p:spPr>
          <a:xfrm>
            <a:off x="9429771" y="5200490"/>
            <a:ext cx="2657764" cy="773289"/>
          </a:xfrm>
          <a:prstGeom prst="rect">
            <a:avLst/>
          </a:prstGeom>
        </p:spPr>
        <p:txBody>
          <a:bodyPr wrap="square">
            <a:spAutoFit/>
          </a:bodyPr>
          <a:lstStyle/>
          <a:p>
            <a:pPr>
              <a:lnSpc>
                <a:spcPct val="150000"/>
              </a:lnSpc>
            </a:pPr>
            <a:r>
              <a:rPr lang="zh-CN" altLang="zh-CN" sz="1600" dirty="0">
                <a:solidFill>
                  <a:schemeClr val="bg2">
                    <a:lumMod val="25000"/>
                  </a:schemeClr>
                </a:solidFill>
                <a:latin typeface="黑体" panose="02010609060101010101" pitchFamily="49" charset="-122"/>
                <a:ea typeface="黑体" panose="02010609060101010101" pitchFamily="49" charset="-122"/>
              </a:rPr>
              <a:t>实现从需求到入住一条龙服务，省去中间环节劳神费力</a:t>
            </a:r>
          </a:p>
        </p:txBody>
      </p:sp>
      <p:pic>
        <p:nvPicPr>
          <p:cNvPr id="23" name="图片 2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80950" y="1792237"/>
            <a:ext cx="2149151" cy="1911086"/>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xmlns="" val="0"/>
              </a:ext>
            </a:extLst>
          </a:blip>
          <a:srcRect l="27264" r="9665"/>
          <a:stretch/>
        </p:blipFill>
        <p:spPr>
          <a:xfrm>
            <a:off x="6919190" y="1792237"/>
            <a:ext cx="2177404" cy="1966964"/>
          </a:xfrm>
          <a:prstGeom prst="rect">
            <a:avLst/>
          </a:prstGeom>
        </p:spPr>
      </p:pic>
      <p:pic>
        <p:nvPicPr>
          <p:cNvPr id="27" name="图片 26"/>
          <p:cNvPicPr>
            <a:picLocks noChangeAspect="1"/>
          </p:cNvPicPr>
          <p:nvPr/>
        </p:nvPicPr>
        <p:blipFill rotWithShape="1">
          <a:blip r:embed="rId5" cstate="print">
            <a:extLst>
              <a:ext uri="{28A0092B-C50C-407E-A947-70E740481C1C}">
                <a14:useLocalDpi xmlns:a14="http://schemas.microsoft.com/office/drawing/2010/main" xmlns="" val="0"/>
              </a:ext>
            </a:extLst>
          </a:blip>
          <a:srcRect l="17198" t="3348" r="13026" b="2463"/>
          <a:stretch/>
        </p:blipFill>
        <p:spPr>
          <a:xfrm>
            <a:off x="3972633" y="1792237"/>
            <a:ext cx="2227106" cy="1931415"/>
          </a:xfrm>
          <a:prstGeom prst="rect">
            <a:avLst/>
          </a:prstGeom>
        </p:spPr>
      </p:pic>
      <p:pic>
        <p:nvPicPr>
          <p:cNvPr id="28" name="图片 27"/>
          <p:cNvPicPr>
            <a:picLocks noChangeAspect="1"/>
          </p:cNvPicPr>
          <p:nvPr/>
        </p:nvPicPr>
        <p:blipFill rotWithShape="1">
          <a:blip r:embed="rId6" cstate="print">
            <a:extLst>
              <a:ext uri="{28A0092B-C50C-407E-A947-70E740481C1C}">
                <a14:useLocalDpi xmlns:a14="http://schemas.microsoft.com/office/drawing/2010/main" xmlns="" val="0"/>
              </a:ext>
            </a:extLst>
          </a:blip>
          <a:srcRect l="14799" r="19351"/>
          <a:stretch/>
        </p:blipFill>
        <p:spPr>
          <a:xfrm>
            <a:off x="1059497" y="1792237"/>
            <a:ext cx="2138914" cy="1928826"/>
          </a:xfrm>
          <a:prstGeom prst="rect">
            <a:avLst/>
          </a:prstGeom>
        </p:spPr>
      </p:pic>
      <p:sp>
        <p:nvSpPr>
          <p:cNvPr id="29" name="文本框 28"/>
          <p:cNvSpPr txBox="1"/>
          <p:nvPr/>
        </p:nvSpPr>
        <p:spPr>
          <a:xfrm>
            <a:off x="5572119" y="1031286"/>
            <a:ext cx="2016224" cy="584775"/>
          </a:xfrm>
          <a:prstGeom prst="rect">
            <a:avLst/>
          </a:prstGeom>
          <a:noFill/>
        </p:spPr>
        <p:txBody>
          <a:bodyPr wrap="square" rtlCol="0">
            <a:spAutoFit/>
          </a:bodyPr>
          <a:lstStyle/>
          <a:p>
            <a:r>
              <a:rPr lang="zh-CN" altLang="en-US" sz="3200" b="1" dirty="0" smtClean="0">
                <a:solidFill>
                  <a:srgbClr val="002060"/>
                </a:solidFill>
                <a:latin typeface="微软雅黑" panose="020B0503020204020204" pitchFamily="34" charset="-122"/>
                <a:ea typeface="微软雅黑" panose="020B0503020204020204" pitchFamily="34" charset="-122"/>
              </a:rPr>
              <a:t>产品优势</a:t>
            </a:r>
            <a:endParaRPr lang="zh-CN" altLang="en-US" sz="32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63652543"/>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2214533" y="3319980"/>
            <a:ext cx="4076757" cy="1260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anchor="ctr">
            <a:spAutoFit/>
          </a:bodyPr>
          <a:lstStyle/>
          <a:p>
            <a:pPr algn="ctr"/>
            <a:r>
              <a:rPr lang="zh-CN" altLang="en-US" sz="7593"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咨询服务</a:t>
            </a:r>
            <a:endParaRPr lang="zh-CN" altLang="en-US" sz="7593"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4" name="矩形 10"/>
          <p:cNvSpPr>
            <a:spLocks noChangeArrowheads="1"/>
          </p:cNvSpPr>
          <p:nvPr/>
        </p:nvSpPr>
        <p:spPr bwMode="auto">
          <a:xfrm>
            <a:off x="2453844" y="2450857"/>
            <a:ext cx="3618341" cy="40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altLang="zh-CN" sz="2002" dirty="0">
                <a:solidFill>
                  <a:schemeClr val="accent1"/>
                </a:solidFill>
                <a:latin typeface="Arial" panose="020B0604020202020204" pitchFamily="34" charset="0"/>
                <a:ea typeface="微软雅黑" panose="020B0503020204020204" pitchFamily="34" charset="-122"/>
                <a:sym typeface="Arial" panose="020B0604020202020204" pitchFamily="34" charset="0"/>
              </a:rPr>
              <a:t>CONSULTING SERVICE</a:t>
            </a:r>
            <a:endParaRPr lang="zh-CN" altLang="en-US" sz="2002"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headEnd/>
            <a:tailEnd/>
          </a:ln>
          <a:extLst>
            <a:ext uri="{909E8E84-426E-40DD-AFC4-6F175D3DCCD1}">
              <a14:hiddenFill xmlns:a14="http://schemas.microsoft.com/office/drawing/2010/main" xmlns="">
                <a:noFill/>
              </a14:hiddenFill>
            </a:ext>
          </a:extLst>
        </p:spPr>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7293470" y="1614088"/>
            <a:ext cx="3358612" cy="377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anchor="ctr">
            <a:spAutoFit/>
          </a:bodyPr>
          <a:lstStyle/>
          <a:p>
            <a:r>
              <a:rPr lang="en-US" sz="23900" dirty="0" smtClean="0">
                <a:solidFill>
                  <a:schemeClr val="accent2"/>
                </a:solidFill>
                <a:latin typeface="Impact" panose="020B0806030902050204" pitchFamily="34" charset="0"/>
                <a:ea typeface="微软雅黑" panose="020B0503020204020204" pitchFamily="34" charset="-122"/>
                <a:sym typeface="Arial" panose="020B0604020202020204" pitchFamily="34" charset="0"/>
              </a:rPr>
              <a:t>04</a:t>
            </a:r>
            <a:endParaRPr lang="zh-CN" altLang="en-US" sz="23900" b="1" dirty="0">
              <a:solidFill>
                <a:schemeClr val="accent2"/>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Freeform 6"/>
          <p:cNvSpPr>
            <a:spLocks/>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
          <p:cNvSpPr>
            <a:spLocks/>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1">
              <a:lumMod val="50000"/>
            </a:schemeClr>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xmlns="" val="2143136492"/>
      </p:ext>
    </p:extLst>
  </p:cSld>
  <p:clrMapOvr>
    <a:masterClrMapping/>
  </p:clrMapOvr>
  <p:transition spd="slow" advTm="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2258093" cy="553998"/>
          </a:xfrm>
          <a:prstGeom prst="rect">
            <a:avLst/>
          </a:prstGeom>
          <a:noFill/>
        </p:spPr>
        <p:txBody>
          <a:bodyPr wrap="square" lIns="0" tIns="0" rIns="0" bIns="0" rtlCol="0">
            <a:spAutoFit/>
          </a:bodyPr>
          <a:lstStyle/>
          <a:p>
            <a:pPr algn="dist" defTabSz="964278"/>
            <a:r>
              <a:rPr lang="zh-CN" altLang="en-US" sz="3600" b="1" dirty="0" smtClean="0">
                <a:solidFill>
                  <a:schemeClr val="accent1">
                    <a:lumMod val="75000"/>
                  </a:schemeClr>
                </a:solidFill>
                <a:latin typeface="微软雅黑" panose="020B0503020204020204" pitchFamily="34" charset="-122"/>
                <a:ea typeface="微软雅黑" panose="020B0503020204020204" pitchFamily="34" charset="-122"/>
                <a:cs typeface="+mn-ea"/>
                <a:sym typeface="+mn-lt"/>
              </a:rPr>
              <a:t>行业会议</a:t>
            </a:r>
            <a:endPar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483056" y="863686"/>
            <a:ext cx="2001696" cy="169277"/>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INDUSTRY CONFERENCE</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9" name="矩形 55"/>
          <p:cNvSpPr/>
          <p:nvPr/>
        </p:nvSpPr>
        <p:spPr>
          <a:xfrm>
            <a:off x="1244799" y="1837559"/>
            <a:ext cx="10186979" cy="830997"/>
          </a:xfrm>
          <a:prstGeom prst="rect">
            <a:avLst/>
          </a:prstGeom>
        </p:spPr>
        <p:txBody>
          <a:bodyPr wrap="square" lIns="0" tIns="0" rIns="0" bIns="0">
            <a:spAutoFit/>
          </a:bodyPr>
          <a:lstStyle/>
          <a:p>
            <a:pPr algn="just">
              <a:lnSpc>
                <a:spcPct val="150000"/>
              </a:lnSpc>
            </a:pPr>
            <a:r>
              <a:rPr lang="zh-CN" altLang="en-US" dirty="0" smtClean="0">
                <a:solidFill>
                  <a:schemeClr val="tx1">
                    <a:lumMod val="65000"/>
                    <a:lumOff val="35000"/>
                  </a:schemeClr>
                </a:solidFill>
                <a:latin typeface="黑体" panose="02010609060101010101" pitchFamily="49" charset="-122"/>
                <a:ea typeface="黑体" panose="02010609060101010101" pitchFamily="49" charset="-122"/>
                <a:sym typeface="Arial" panose="020B0604020202020204" pitchFamily="34" charset="0"/>
              </a:rPr>
              <a:t>    为</a:t>
            </a:r>
            <a:r>
              <a:rPr lang="zh-CN" altLang="zh-CN" dirty="0" smtClean="0">
                <a:solidFill>
                  <a:schemeClr val="tx1">
                    <a:lumMod val="65000"/>
                    <a:lumOff val="35000"/>
                  </a:schemeClr>
                </a:solidFill>
                <a:latin typeface="黑体" panose="02010609060101010101" pitchFamily="49" charset="-122"/>
                <a:ea typeface="黑体" panose="02010609060101010101" pitchFamily="49" charset="-122"/>
              </a:rPr>
              <a:t>充分</a:t>
            </a:r>
            <a:r>
              <a:rPr lang="zh-CN" altLang="zh-CN" dirty="0">
                <a:solidFill>
                  <a:schemeClr val="tx1">
                    <a:lumMod val="65000"/>
                    <a:lumOff val="35000"/>
                  </a:schemeClr>
                </a:solidFill>
                <a:latin typeface="黑体" panose="02010609060101010101" pitchFamily="49" charset="-122"/>
                <a:ea typeface="黑体" panose="02010609060101010101" pitchFamily="49" charset="-122"/>
              </a:rPr>
              <a:t>发挥</a:t>
            </a:r>
            <a:r>
              <a:rPr lang="zh-CN" altLang="zh-CN" dirty="0" smtClean="0">
                <a:solidFill>
                  <a:schemeClr val="tx1">
                    <a:lumMod val="65000"/>
                    <a:lumOff val="35000"/>
                  </a:schemeClr>
                </a:solidFill>
                <a:latin typeface="黑体" panose="02010609060101010101" pitchFamily="49" charset="-122"/>
                <a:ea typeface="黑体" panose="02010609060101010101" pitchFamily="49" charset="-122"/>
              </a:rPr>
              <a:t>在</a:t>
            </a:r>
            <a:r>
              <a:rPr lang="zh-CN" altLang="en-US" dirty="0" smtClean="0">
                <a:solidFill>
                  <a:schemeClr val="tx1">
                    <a:lumMod val="65000"/>
                    <a:lumOff val="35000"/>
                  </a:schemeClr>
                </a:solidFill>
                <a:latin typeface="黑体" panose="02010609060101010101" pitchFamily="49" charset="-122"/>
                <a:ea typeface="黑体" panose="02010609060101010101" pitchFamily="49" charset="-122"/>
              </a:rPr>
              <a:t>建筑</a:t>
            </a:r>
            <a:r>
              <a:rPr lang="zh-CN" altLang="zh-CN" dirty="0" smtClean="0">
                <a:solidFill>
                  <a:schemeClr val="tx1">
                    <a:lumMod val="65000"/>
                    <a:lumOff val="35000"/>
                  </a:schemeClr>
                </a:solidFill>
                <a:latin typeface="黑体" panose="02010609060101010101" pitchFamily="49" charset="-122"/>
                <a:ea typeface="黑体" panose="02010609060101010101" pitchFamily="49" charset="-122"/>
              </a:rPr>
              <a:t>领域</a:t>
            </a:r>
            <a:r>
              <a:rPr lang="zh-CN" altLang="zh-CN" dirty="0">
                <a:solidFill>
                  <a:schemeClr val="tx1">
                    <a:lumMod val="65000"/>
                    <a:lumOff val="35000"/>
                  </a:schemeClr>
                </a:solidFill>
                <a:latin typeface="黑体" panose="02010609060101010101" pitchFamily="49" charset="-122"/>
                <a:ea typeface="黑体" panose="02010609060101010101" pitchFamily="49" charset="-122"/>
              </a:rPr>
              <a:t>的资源优势，</a:t>
            </a:r>
            <a:r>
              <a:rPr lang="zh-CN" altLang="zh-CN" dirty="0" smtClean="0">
                <a:solidFill>
                  <a:schemeClr val="tx1">
                    <a:lumMod val="65000"/>
                    <a:lumOff val="35000"/>
                  </a:schemeClr>
                </a:solidFill>
                <a:latin typeface="黑体" panose="02010609060101010101" pitchFamily="49" charset="-122"/>
                <a:ea typeface="黑体" panose="02010609060101010101" pitchFamily="49" charset="-122"/>
              </a:rPr>
              <a:t>共同</a:t>
            </a:r>
            <a:r>
              <a:rPr lang="zh-CN" altLang="zh-CN" dirty="0">
                <a:solidFill>
                  <a:schemeClr val="tx1">
                    <a:lumMod val="65000"/>
                    <a:lumOff val="35000"/>
                  </a:schemeClr>
                </a:solidFill>
                <a:latin typeface="黑体" panose="02010609060101010101" pitchFamily="49" charset="-122"/>
                <a:ea typeface="黑体" panose="02010609060101010101" pitchFamily="49" charset="-122"/>
              </a:rPr>
              <a:t>开展建筑信息化、装配式技术研究与推广</a:t>
            </a:r>
            <a:r>
              <a:rPr lang="zh-CN" altLang="zh-CN" dirty="0" smtClean="0">
                <a:solidFill>
                  <a:schemeClr val="tx1">
                    <a:lumMod val="65000"/>
                    <a:lumOff val="35000"/>
                  </a:schemeClr>
                </a:solidFill>
                <a:latin typeface="黑体" panose="02010609060101010101" pitchFamily="49" charset="-122"/>
                <a:ea typeface="黑体" panose="02010609060101010101" pitchFamily="49" charset="-122"/>
              </a:rPr>
              <a:t>业务</a:t>
            </a:r>
            <a:r>
              <a:rPr lang="zh-CN" altLang="en-US" dirty="0">
                <a:solidFill>
                  <a:schemeClr val="tx1">
                    <a:lumMod val="65000"/>
                    <a:lumOff val="35000"/>
                  </a:schemeClr>
                </a:solidFill>
                <a:latin typeface="黑体" panose="02010609060101010101" pitchFamily="49" charset="-122"/>
                <a:ea typeface="黑体" panose="02010609060101010101" pitchFamily="49" charset="-122"/>
              </a:rPr>
              <a:t>，</a:t>
            </a:r>
            <a:r>
              <a:rPr lang="zh-CN" altLang="en-US" b="1" dirty="0" smtClean="0">
                <a:solidFill>
                  <a:schemeClr val="tx2"/>
                </a:solidFill>
                <a:latin typeface="黑体" panose="02010609060101010101" pitchFamily="49" charset="-122"/>
                <a:ea typeface="黑体" panose="02010609060101010101" pitchFamily="49" charset="-122"/>
              </a:rPr>
              <a:t>北京中联建研科技有限公司</a:t>
            </a:r>
            <a:r>
              <a:rPr lang="zh-CN" altLang="en-US" dirty="0" smtClean="0">
                <a:solidFill>
                  <a:schemeClr val="tx2"/>
                </a:solidFill>
                <a:latin typeface="黑体" panose="02010609060101010101" pitchFamily="49" charset="-122"/>
                <a:ea typeface="黑体" panose="02010609060101010101" pitchFamily="49" charset="-122"/>
              </a:rPr>
              <a:t>同</a:t>
            </a:r>
            <a:r>
              <a:rPr lang="zh-CN" altLang="zh-CN" b="1" dirty="0">
                <a:solidFill>
                  <a:schemeClr val="tx2"/>
                </a:solidFill>
                <a:latin typeface="黑体" panose="02010609060101010101" pitchFamily="49" charset="-122"/>
                <a:ea typeface="黑体" panose="02010609060101010101" pitchFamily="49" charset="-122"/>
              </a:rPr>
              <a:t>住房和城乡建设部</a:t>
            </a:r>
            <a:r>
              <a:rPr lang="zh-CN" altLang="zh-CN" b="1" dirty="0" smtClean="0">
                <a:solidFill>
                  <a:schemeClr val="tx2"/>
                </a:solidFill>
                <a:latin typeface="黑体" panose="02010609060101010101" pitchFamily="49" charset="-122"/>
                <a:ea typeface="黑体" panose="02010609060101010101" pitchFamily="49" charset="-122"/>
              </a:rPr>
              <a:t>科技</a:t>
            </a:r>
            <a:r>
              <a:rPr lang="zh-CN" altLang="en-US" b="1" dirty="0" smtClean="0">
                <a:solidFill>
                  <a:schemeClr val="tx2"/>
                </a:solidFill>
                <a:latin typeface="黑体" panose="02010609060101010101" pitchFamily="49" charset="-122"/>
                <a:ea typeface="黑体" panose="02010609060101010101" pitchFamily="49" charset="-122"/>
              </a:rPr>
              <a:t>和</a:t>
            </a:r>
            <a:r>
              <a:rPr lang="zh-CN" altLang="zh-CN" b="1" dirty="0" smtClean="0">
                <a:solidFill>
                  <a:schemeClr val="tx2"/>
                </a:solidFill>
                <a:latin typeface="黑体" panose="02010609060101010101" pitchFamily="49" charset="-122"/>
                <a:ea typeface="黑体" panose="02010609060101010101" pitchFamily="49" charset="-122"/>
              </a:rPr>
              <a:t>产业化</a:t>
            </a:r>
            <a:r>
              <a:rPr lang="zh-CN" altLang="zh-CN" b="1" dirty="0">
                <a:solidFill>
                  <a:schemeClr val="tx2"/>
                </a:solidFill>
                <a:latin typeface="黑体" panose="02010609060101010101" pitchFamily="49" charset="-122"/>
                <a:ea typeface="黑体" panose="02010609060101010101" pitchFamily="49" charset="-122"/>
              </a:rPr>
              <a:t>发展</a:t>
            </a:r>
            <a:r>
              <a:rPr lang="zh-CN" altLang="zh-CN" b="1" dirty="0" smtClean="0">
                <a:solidFill>
                  <a:schemeClr val="tx2"/>
                </a:solidFill>
                <a:latin typeface="黑体" panose="02010609060101010101" pitchFamily="49" charset="-122"/>
                <a:ea typeface="黑体" panose="02010609060101010101" pitchFamily="49" charset="-122"/>
              </a:rPr>
              <a:t>中心</a:t>
            </a:r>
            <a:r>
              <a:rPr lang="zh-CN" altLang="en-US" dirty="0" smtClean="0">
                <a:solidFill>
                  <a:schemeClr val="tx1">
                    <a:lumMod val="65000"/>
                    <a:lumOff val="35000"/>
                  </a:schemeClr>
                </a:solidFill>
                <a:latin typeface="黑体" panose="02010609060101010101" pitchFamily="49" charset="-122"/>
                <a:ea typeface="黑体" panose="02010609060101010101" pitchFamily="49" charset="-122"/>
              </a:rPr>
              <a:t>建立了密切合作伙伴关系。</a:t>
            </a:r>
            <a:endParaRPr lang="zh-CN" altLang="zh-CN" dirty="0">
              <a:solidFill>
                <a:schemeClr val="tx1">
                  <a:lumMod val="65000"/>
                  <a:lumOff val="35000"/>
                </a:schemeClr>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xmlns="" val="0"/>
              </a:ext>
            </a:extLst>
          </a:blip>
          <a:srcRect b="7664"/>
          <a:stretch/>
        </p:blipFill>
        <p:spPr>
          <a:xfrm>
            <a:off x="3707698" y="3391009"/>
            <a:ext cx="2415989" cy="167311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682961" y="3391009"/>
            <a:ext cx="2448272" cy="167311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643884" y="3391009"/>
            <a:ext cx="2520280" cy="1678507"/>
          </a:xfrm>
          <a:prstGeom prst="rect">
            <a:avLst/>
          </a:prstGeom>
        </p:spPr>
      </p:pic>
      <p:pic>
        <p:nvPicPr>
          <p:cNvPr id="30" name="图片 29"/>
          <p:cNvPicPr>
            <a:picLocks noChangeAspect="1"/>
          </p:cNvPicPr>
          <p:nvPr/>
        </p:nvPicPr>
        <p:blipFill rotWithShape="1">
          <a:blip r:embed="rId6" cstate="print">
            <a:extLst>
              <a:ext uri="{28A0092B-C50C-407E-A947-70E740481C1C}">
                <a14:useLocalDpi xmlns:a14="http://schemas.microsoft.com/office/drawing/2010/main" xmlns="" val="0"/>
              </a:ext>
            </a:extLst>
          </a:blip>
          <a:srcRect b="6140"/>
          <a:stretch/>
        </p:blipFill>
        <p:spPr>
          <a:xfrm>
            <a:off x="884759" y="3391323"/>
            <a:ext cx="2376291" cy="1672796"/>
          </a:xfrm>
          <a:prstGeom prst="rect">
            <a:avLst/>
          </a:prstGeom>
        </p:spPr>
      </p:pic>
      <p:sp>
        <p:nvSpPr>
          <p:cNvPr id="31" name="文本框 30"/>
          <p:cNvSpPr txBox="1"/>
          <p:nvPr/>
        </p:nvSpPr>
        <p:spPr>
          <a:xfrm>
            <a:off x="1611537" y="5407233"/>
            <a:ext cx="1008112" cy="369332"/>
          </a:xfrm>
          <a:prstGeom prst="rect">
            <a:avLst/>
          </a:prstGeom>
          <a:noFill/>
        </p:spPr>
        <p:txBody>
          <a:bodyPr wrap="square" rtlCol="0">
            <a:spAutoFit/>
          </a:bodyPr>
          <a:lstStyle/>
          <a:p>
            <a:r>
              <a:rPr lang="zh-CN" altLang="en-US" dirty="0" smtClean="0">
                <a:solidFill>
                  <a:schemeClr val="accent1">
                    <a:lumMod val="75000"/>
                  </a:schemeClr>
                </a:solidFill>
                <a:latin typeface="黑体" panose="02010609060101010101" pitchFamily="49" charset="-122"/>
                <a:ea typeface="黑体" panose="02010609060101010101" pitchFamily="49" charset="-122"/>
              </a:rPr>
              <a:t>培训会</a:t>
            </a:r>
            <a:endParaRPr lang="zh-CN" altLang="en-US" dirty="0">
              <a:solidFill>
                <a:schemeClr val="accent1">
                  <a:lumMod val="75000"/>
                </a:schemeClr>
              </a:solidFill>
              <a:latin typeface="黑体" panose="02010609060101010101" pitchFamily="49" charset="-122"/>
              <a:ea typeface="黑体" panose="02010609060101010101" pitchFamily="49" charset="-122"/>
            </a:endParaRPr>
          </a:p>
        </p:txBody>
      </p:sp>
      <p:sp>
        <p:nvSpPr>
          <p:cNvPr id="33" name="文本框 32"/>
          <p:cNvSpPr txBox="1"/>
          <p:nvPr/>
        </p:nvSpPr>
        <p:spPr>
          <a:xfrm>
            <a:off x="4485159" y="5384945"/>
            <a:ext cx="1098744" cy="369332"/>
          </a:xfrm>
          <a:prstGeom prst="rect">
            <a:avLst/>
          </a:prstGeom>
          <a:noFill/>
        </p:spPr>
        <p:txBody>
          <a:bodyPr wrap="square" rtlCol="0">
            <a:spAutoFit/>
          </a:bodyPr>
          <a:lstStyle/>
          <a:p>
            <a:r>
              <a:rPr lang="zh-CN" altLang="en-US" dirty="0">
                <a:solidFill>
                  <a:schemeClr val="accent1">
                    <a:lumMod val="75000"/>
                  </a:schemeClr>
                </a:solidFill>
                <a:latin typeface="黑体" panose="02010609060101010101" pitchFamily="49" charset="-122"/>
                <a:ea typeface="黑体" panose="02010609060101010101" pitchFamily="49" charset="-122"/>
              </a:rPr>
              <a:t>研讨</a:t>
            </a:r>
            <a:r>
              <a:rPr lang="zh-CN" altLang="en-US" dirty="0" smtClean="0">
                <a:solidFill>
                  <a:schemeClr val="accent1">
                    <a:lumMod val="75000"/>
                  </a:schemeClr>
                </a:solidFill>
                <a:latin typeface="黑体" panose="02010609060101010101" pitchFamily="49" charset="-122"/>
                <a:ea typeface="黑体" panose="02010609060101010101" pitchFamily="49" charset="-122"/>
              </a:rPr>
              <a:t>会</a:t>
            </a:r>
            <a:endParaRPr lang="zh-CN" altLang="en-US" dirty="0">
              <a:solidFill>
                <a:schemeClr val="accent1">
                  <a:lumMod val="75000"/>
                </a:schemeClr>
              </a:solidFill>
              <a:latin typeface="黑体" panose="02010609060101010101" pitchFamily="49" charset="-122"/>
              <a:ea typeface="黑体" panose="02010609060101010101" pitchFamily="49" charset="-122"/>
            </a:endParaRPr>
          </a:p>
        </p:txBody>
      </p:sp>
      <p:sp>
        <p:nvSpPr>
          <p:cNvPr id="34" name="文本框 33"/>
          <p:cNvSpPr txBox="1"/>
          <p:nvPr/>
        </p:nvSpPr>
        <p:spPr>
          <a:xfrm>
            <a:off x="7581503" y="5382812"/>
            <a:ext cx="1098744" cy="369332"/>
          </a:xfrm>
          <a:prstGeom prst="rect">
            <a:avLst/>
          </a:prstGeom>
          <a:noFill/>
        </p:spPr>
        <p:txBody>
          <a:bodyPr wrap="square" rtlCol="0">
            <a:spAutoFit/>
          </a:bodyPr>
          <a:lstStyle/>
          <a:p>
            <a:r>
              <a:rPr lang="zh-CN" altLang="en-US" dirty="0">
                <a:solidFill>
                  <a:schemeClr val="accent1">
                    <a:lumMod val="75000"/>
                  </a:schemeClr>
                </a:solidFill>
                <a:latin typeface="黑体" panose="02010609060101010101" pitchFamily="49" charset="-122"/>
                <a:ea typeface="黑体" panose="02010609060101010101" pitchFamily="49" charset="-122"/>
              </a:rPr>
              <a:t>交流</a:t>
            </a:r>
            <a:r>
              <a:rPr lang="zh-CN" altLang="en-US" dirty="0" smtClean="0">
                <a:solidFill>
                  <a:schemeClr val="accent1">
                    <a:lumMod val="75000"/>
                  </a:schemeClr>
                </a:solidFill>
                <a:latin typeface="黑体" panose="02010609060101010101" pitchFamily="49" charset="-122"/>
                <a:ea typeface="黑体" panose="02010609060101010101" pitchFamily="49" charset="-122"/>
              </a:rPr>
              <a:t>会</a:t>
            </a:r>
            <a:endParaRPr lang="zh-CN" altLang="en-US" dirty="0">
              <a:solidFill>
                <a:schemeClr val="accent1">
                  <a:lumMod val="75000"/>
                </a:schemeClr>
              </a:solidFill>
              <a:latin typeface="黑体" panose="02010609060101010101" pitchFamily="49" charset="-122"/>
              <a:ea typeface="黑体" panose="02010609060101010101" pitchFamily="49" charset="-122"/>
            </a:endParaRPr>
          </a:p>
        </p:txBody>
      </p:sp>
      <p:sp>
        <p:nvSpPr>
          <p:cNvPr id="35" name="文本框 34"/>
          <p:cNvSpPr txBox="1"/>
          <p:nvPr/>
        </p:nvSpPr>
        <p:spPr>
          <a:xfrm>
            <a:off x="10461823" y="5382812"/>
            <a:ext cx="1098744" cy="369332"/>
          </a:xfrm>
          <a:prstGeom prst="rect">
            <a:avLst/>
          </a:prstGeom>
          <a:noFill/>
        </p:spPr>
        <p:txBody>
          <a:bodyPr wrap="square" rtlCol="0">
            <a:spAutoFit/>
          </a:bodyPr>
          <a:lstStyle/>
          <a:p>
            <a:r>
              <a:rPr lang="zh-CN" altLang="en-US" dirty="0" smtClean="0">
                <a:solidFill>
                  <a:schemeClr val="accent1">
                    <a:lumMod val="75000"/>
                  </a:schemeClr>
                </a:solidFill>
                <a:latin typeface="黑体" panose="02010609060101010101" pitchFamily="49" charset="-122"/>
                <a:ea typeface="黑体" panose="02010609060101010101" pitchFamily="49" charset="-122"/>
              </a:rPr>
              <a:t>行业论坛</a:t>
            </a:r>
            <a:endParaRPr lang="zh-CN" altLang="en-US" dirty="0">
              <a:solidFill>
                <a:schemeClr val="accent1">
                  <a:lumMod val="75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919178890"/>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2258093" cy="553998"/>
          </a:xfrm>
          <a:prstGeom prst="rect">
            <a:avLst/>
          </a:prstGeom>
          <a:noFill/>
        </p:spPr>
        <p:txBody>
          <a:bodyPr wrap="square" lIns="0" tIns="0" rIns="0" bIns="0" rtlCol="0">
            <a:spAutoFit/>
          </a:bodyPr>
          <a:lstStyle/>
          <a:p>
            <a:pPr algn="dist" defTabSz="964278"/>
            <a:r>
              <a:rPr lang="zh-CN" altLang="en-US" sz="3600" b="1" dirty="0" smtClean="0">
                <a:solidFill>
                  <a:schemeClr val="accent1">
                    <a:lumMod val="75000"/>
                  </a:schemeClr>
                </a:solidFill>
                <a:latin typeface="微软雅黑" panose="020B0503020204020204" pitchFamily="34" charset="-122"/>
                <a:ea typeface="微软雅黑" panose="020B0503020204020204" pitchFamily="34" charset="-122"/>
                <a:cs typeface="+mn-ea"/>
                <a:sym typeface="+mn-lt"/>
              </a:rPr>
              <a:t>服务咨询</a:t>
            </a:r>
            <a:endPar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483056" y="868704"/>
            <a:ext cx="2001696" cy="169277"/>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SERVICE CONSULTATION</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6" name="Shape 2012"/>
          <p:cNvSpPr/>
          <p:nvPr/>
        </p:nvSpPr>
        <p:spPr>
          <a:xfrm>
            <a:off x="7124280" y="1942130"/>
            <a:ext cx="3732944" cy="1706669"/>
          </a:xfrm>
          <a:prstGeom prst="roundRect">
            <a:avLst>
              <a:gd name="adj" fmla="val 6918"/>
            </a:avLst>
          </a:prstGeom>
          <a:noFill/>
          <a:ln w="12700">
            <a:solidFill>
              <a:srgbClr val="A6AAA9"/>
            </a:solidFill>
            <a:miter lim="400000"/>
          </a:ln>
        </p:spPr>
        <p:txBody>
          <a:bodyPr lIns="17447" tIns="17447" rIns="17447" bIns="17447"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2013"/>
          <p:cNvSpPr/>
          <p:nvPr/>
        </p:nvSpPr>
        <p:spPr>
          <a:xfrm>
            <a:off x="7124280" y="3872135"/>
            <a:ext cx="3732944" cy="1760414"/>
          </a:xfrm>
          <a:prstGeom prst="roundRect">
            <a:avLst>
              <a:gd name="adj" fmla="val 6925"/>
            </a:avLst>
          </a:prstGeom>
          <a:noFill/>
          <a:ln w="12700">
            <a:solidFill>
              <a:srgbClr val="A6AAA9"/>
            </a:solidFill>
            <a:miter lim="400000"/>
          </a:ln>
        </p:spPr>
        <p:txBody>
          <a:bodyPr lIns="17447" tIns="17447" rIns="17447" bIns="17447"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2014"/>
          <p:cNvSpPr/>
          <p:nvPr/>
        </p:nvSpPr>
        <p:spPr>
          <a:xfrm>
            <a:off x="1553681" y="3871319"/>
            <a:ext cx="3819449" cy="1761230"/>
          </a:xfrm>
          <a:prstGeom prst="roundRect">
            <a:avLst>
              <a:gd name="adj" fmla="val 6918"/>
            </a:avLst>
          </a:prstGeom>
          <a:noFill/>
          <a:ln w="12700">
            <a:solidFill>
              <a:srgbClr val="A6AAA9"/>
            </a:solidFill>
            <a:miter lim="400000"/>
          </a:ln>
        </p:spPr>
        <p:txBody>
          <a:bodyPr lIns="17447" tIns="17447" rIns="17447" bIns="17447"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2015"/>
          <p:cNvSpPr/>
          <p:nvPr/>
        </p:nvSpPr>
        <p:spPr>
          <a:xfrm>
            <a:off x="1570199" y="1943845"/>
            <a:ext cx="3802931" cy="1748312"/>
          </a:xfrm>
          <a:prstGeom prst="roundRect">
            <a:avLst>
              <a:gd name="adj" fmla="val 6918"/>
            </a:avLst>
          </a:prstGeom>
          <a:noFill/>
          <a:ln w="12700">
            <a:solidFill>
              <a:srgbClr val="A6AAA9"/>
            </a:solidFill>
            <a:miter lim="400000"/>
          </a:ln>
        </p:spPr>
        <p:txBody>
          <a:bodyPr lIns="17447" tIns="17447" rIns="17447" bIns="17447"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2016"/>
          <p:cNvSpPr/>
          <p:nvPr/>
        </p:nvSpPr>
        <p:spPr>
          <a:xfrm>
            <a:off x="4989215" y="2458411"/>
            <a:ext cx="2514389" cy="25436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23262" tIns="23262" rIns="23262" bIns="23262"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2029"/>
          <p:cNvSpPr/>
          <p:nvPr/>
        </p:nvSpPr>
        <p:spPr>
          <a:xfrm>
            <a:off x="1172791" y="2438950"/>
            <a:ext cx="875057" cy="875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1016" tIns="31016" rIns="31016" bIns="31016"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2032"/>
          <p:cNvSpPr/>
          <p:nvPr/>
        </p:nvSpPr>
        <p:spPr>
          <a:xfrm>
            <a:off x="1100783" y="4208554"/>
            <a:ext cx="870171" cy="8701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31016" tIns="31016" rIns="31016" bIns="31016"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2035"/>
          <p:cNvSpPr/>
          <p:nvPr/>
        </p:nvSpPr>
        <p:spPr>
          <a:xfrm>
            <a:off x="10455747" y="4186313"/>
            <a:ext cx="870172" cy="8701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23262" tIns="23262" rIns="23262" bIns="23262"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2038"/>
          <p:cNvSpPr/>
          <p:nvPr/>
        </p:nvSpPr>
        <p:spPr>
          <a:xfrm>
            <a:off x="10441972" y="2352044"/>
            <a:ext cx="875057" cy="875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31016" tIns="31016" rIns="31016" bIns="31016"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5"/>
          <p:cNvSpPr txBox="1">
            <a:spLocks/>
          </p:cNvSpPr>
          <p:nvPr/>
        </p:nvSpPr>
        <p:spPr>
          <a:xfrm>
            <a:off x="5267600" y="3255581"/>
            <a:ext cx="1962210" cy="907784"/>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3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助力企业</a:t>
            </a:r>
          </a:p>
          <a:p>
            <a:pPr algn="ctr">
              <a:lnSpc>
                <a:spcPct val="120000"/>
              </a:lnSpc>
            </a:pPr>
            <a:r>
              <a:rPr lang="zh-CN" altLang="en-US" sz="3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服务政府</a:t>
            </a:r>
          </a:p>
        </p:txBody>
      </p:sp>
      <p:sp>
        <p:nvSpPr>
          <p:cNvPr id="19" name="原创设计师QQ598969553                    _12"/>
          <p:cNvSpPr>
            <a:spLocks noChangeArrowheads="1"/>
          </p:cNvSpPr>
          <p:nvPr/>
        </p:nvSpPr>
        <p:spPr bwMode="auto">
          <a:xfrm>
            <a:off x="1857343" y="1313402"/>
            <a:ext cx="337429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zh-CN" altLang="en-US" sz="1600" b="1" dirty="0">
                <a:solidFill>
                  <a:schemeClr val="accent1">
                    <a:lumMod val="75000"/>
                  </a:schemeClr>
                </a:solidFill>
                <a:latin typeface="黑体" panose="02010609060101010101" pitchFamily="49" charset="-122"/>
                <a:ea typeface="黑体" panose="02010609060101010101" pitchFamily="49" charset="-122"/>
              </a:rPr>
              <a:t>装配式建筑</a:t>
            </a:r>
            <a:r>
              <a:rPr lang="zh-CN" altLang="en-US" sz="1600" b="1" dirty="0" smtClean="0">
                <a:solidFill>
                  <a:schemeClr val="accent1">
                    <a:lumMod val="75000"/>
                  </a:schemeClr>
                </a:solidFill>
                <a:latin typeface="黑体" panose="02010609060101010101" pitchFamily="49" charset="-122"/>
                <a:ea typeface="黑体" panose="02010609060101010101" pitchFamily="49" charset="-122"/>
              </a:rPr>
              <a:t>产业基地</a:t>
            </a:r>
            <a:r>
              <a:rPr lang="zh-CN" altLang="en-US" sz="1600" b="1" dirty="0">
                <a:solidFill>
                  <a:schemeClr val="accent1">
                    <a:lumMod val="75000"/>
                  </a:schemeClr>
                </a:solidFill>
                <a:latin typeface="黑体" panose="02010609060101010101" pitchFamily="49" charset="-122"/>
                <a:ea typeface="黑体" panose="02010609060101010101" pitchFamily="49" charset="-122"/>
              </a:rPr>
              <a:t>（园区</a:t>
            </a:r>
            <a:r>
              <a:rPr lang="zh-CN" altLang="en-US" sz="1600" b="1" dirty="0" smtClean="0">
                <a:solidFill>
                  <a:schemeClr val="accent1">
                    <a:lumMod val="75000"/>
                  </a:schemeClr>
                </a:solidFill>
                <a:latin typeface="黑体" panose="02010609060101010101" pitchFamily="49" charset="-122"/>
                <a:ea typeface="黑体" panose="02010609060101010101" pitchFamily="49" charset="-122"/>
              </a:rPr>
              <a:t>）</a:t>
            </a:r>
            <a:r>
              <a:rPr lang="zh-CN" altLang="en-US" sz="1600" b="1" dirty="0" smtClean="0">
                <a:solidFill>
                  <a:schemeClr val="accent1">
                    <a:lumMod val="75000"/>
                  </a:schemeClr>
                </a:solidFill>
                <a:latin typeface="黑体" panose="02010609060101010101" pitchFamily="49" charset="-122"/>
                <a:ea typeface="黑体" panose="02010609060101010101" pitchFamily="49" charset="-122"/>
              </a:rPr>
              <a:t>咨询</a:t>
            </a:r>
            <a:endParaRPr lang="zh-CN" altLang="en-US" sz="1600" dirty="0">
              <a:solidFill>
                <a:srgbClr val="5F5F5F"/>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0" name="原创设计师QQ598969553                    _13"/>
          <p:cNvSpPr>
            <a:spLocks noChangeArrowheads="1"/>
          </p:cNvSpPr>
          <p:nvPr/>
        </p:nvSpPr>
        <p:spPr bwMode="auto">
          <a:xfrm>
            <a:off x="2150569" y="3871319"/>
            <a:ext cx="2784931" cy="2077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1116488">
              <a:lnSpc>
                <a:spcPct val="150000"/>
              </a:lnSpc>
              <a:spcBef>
                <a:spcPct val="20000"/>
              </a:spcBef>
              <a:defRPr/>
            </a:pPr>
            <a:r>
              <a:rPr lang="zh-CN" altLang="en-US" sz="1400" dirty="0">
                <a:solidFill>
                  <a:schemeClr val="bg2">
                    <a:lumMod val="25000"/>
                  </a:schemeClr>
                </a:solidFill>
                <a:latin typeface="黑体" panose="02010609060101010101" pitchFamily="49" charset="-122"/>
                <a:ea typeface="黑体" panose="02010609060101010101" pitchFamily="49" charset="-122"/>
                <a:sym typeface="Arial" panose="020B0604020202020204" pitchFamily="34" charset="0"/>
              </a:rPr>
              <a:t>提供装配式钢结构建筑技术的选择和应用方案。</a:t>
            </a:r>
            <a:r>
              <a:rPr lang="zh-CN" altLang="en-US" sz="1400" dirty="0">
                <a:solidFill>
                  <a:schemeClr val="bg2">
                    <a:lumMod val="25000"/>
                  </a:schemeClr>
                </a:solidFill>
                <a:latin typeface="黑体" panose="02010609060101010101" pitchFamily="49" charset="-122"/>
                <a:ea typeface="黑体" panose="02010609060101010101" pitchFamily="49" charset="-122"/>
              </a:rPr>
              <a:t>提供预制构件深化设计咨询服务，配合考察确定构件加工单位，并提供专业的工厂生产指导、现场装配指导服务。</a:t>
            </a:r>
          </a:p>
          <a:p>
            <a:pPr>
              <a:lnSpc>
                <a:spcPct val="150000"/>
              </a:lnSpc>
            </a:pPr>
            <a:endParaRPr lang="zh-CN" altLang="en-US" sz="1600" dirty="0">
              <a:solidFill>
                <a:srgbClr val="5F5F5F"/>
              </a:solidFill>
              <a:latin typeface="微软雅黑" panose="020B0503020204020204" pitchFamily="34" charset="-122"/>
              <a:ea typeface="微软雅黑" panose="020B0503020204020204" pitchFamily="34" charset="-122"/>
              <a:sym typeface="Agency FB" panose="020B0503020202020204" pitchFamily="34" charset="0"/>
            </a:endParaRPr>
          </a:p>
        </p:txBody>
      </p:sp>
      <p:sp>
        <p:nvSpPr>
          <p:cNvPr id="21" name="原创设计师QQ598969553                    _15"/>
          <p:cNvSpPr>
            <a:spLocks noChangeArrowheads="1"/>
          </p:cNvSpPr>
          <p:nvPr/>
        </p:nvSpPr>
        <p:spPr bwMode="auto">
          <a:xfrm>
            <a:off x="7524893" y="1704659"/>
            <a:ext cx="2905013"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sz="1600" b="1" dirty="0">
                <a:solidFill>
                  <a:srgbClr val="5F5F5F"/>
                </a:solidFill>
                <a:latin typeface="微软雅黑" panose="020B0503020204020204" pitchFamily="34" charset="-122"/>
                <a:ea typeface="微软雅黑" panose="020B0503020204020204" pitchFamily="34" charset="-122"/>
                <a:sym typeface="方正姚体" panose="02010601030101010101" pitchFamily="2" charset="-122"/>
              </a:rPr>
              <a:t>
</a:t>
            </a:r>
            <a:r>
              <a:rPr lang="zh-CN" altLang="en-US" sz="1400" dirty="0">
                <a:solidFill>
                  <a:schemeClr val="bg2">
                    <a:lumMod val="25000"/>
                  </a:schemeClr>
                </a:solidFill>
                <a:latin typeface="黑体" panose="02010609060101010101" pitchFamily="49" charset="-122"/>
                <a:ea typeface="黑体" panose="02010609060101010101" pitchFamily="49" charset="-122"/>
                <a:sym typeface="Arial" panose="020B0604020202020204" pitchFamily="34" charset="0"/>
              </a:rPr>
              <a:t>围绕项目功能、进度、成本、效益进行科学有效的管理，对施工图设计、施工、竣工和交付运维全过程中，提供设计</a:t>
            </a:r>
            <a:r>
              <a:rPr lang="en-US" altLang="zh-CN" sz="1400" dirty="0">
                <a:solidFill>
                  <a:schemeClr val="bg2">
                    <a:lumMod val="25000"/>
                  </a:schemeClr>
                </a:solidFill>
                <a:latin typeface="黑体" panose="02010609060101010101" pitchFamily="49" charset="-122"/>
                <a:ea typeface="黑体" panose="02010609060101010101" pitchFamily="49" charset="-122"/>
                <a:sym typeface="Arial" panose="020B0604020202020204" pitchFamily="34" charset="0"/>
              </a:rPr>
              <a:t>BIM</a:t>
            </a:r>
            <a:r>
              <a:rPr lang="zh-CN" altLang="en-US" sz="1400" dirty="0">
                <a:solidFill>
                  <a:schemeClr val="bg2">
                    <a:lumMod val="25000"/>
                  </a:schemeClr>
                </a:solidFill>
                <a:latin typeface="黑体" panose="02010609060101010101" pitchFamily="49" charset="-122"/>
                <a:ea typeface="黑体" panose="02010609060101010101" pitchFamily="49" charset="-122"/>
                <a:sym typeface="Arial" panose="020B0604020202020204" pitchFamily="34" charset="0"/>
              </a:rPr>
              <a:t>模型方案。</a:t>
            </a:r>
            <a:endParaRPr lang="en-GB" altLang="zh-CN" sz="1400" dirty="0">
              <a:solidFill>
                <a:schemeClr val="bg2">
                  <a:lumMod val="25000"/>
                </a:schemeClr>
              </a:solidFill>
              <a:latin typeface="黑体" panose="02010609060101010101" pitchFamily="49" charset="-122"/>
              <a:ea typeface="黑体" panose="02010609060101010101" pitchFamily="49" charset="-122"/>
              <a:sym typeface="Arial" panose="020B0604020202020204" pitchFamily="34" charset="0"/>
            </a:endParaRPr>
          </a:p>
          <a:p>
            <a:pPr>
              <a:lnSpc>
                <a:spcPct val="150000"/>
              </a:lnSpc>
            </a:pPr>
            <a:endParaRPr lang="zh-CN" altLang="en-US" dirty="0">
              <a:solidFill>
                <a:srgbClr val="5F5F5F"/>
              </a:solidFill>
              <a:latin typeface="微软雅黑" panose="020B0503020204020204" pitchFamily="34" charset="-122"/>
              <a:ea typeface="微软雅黑" panose="020B0503020204020204" pitchFamily="34" charset="-122"/>
              <a:sym typeface="Agency FB" panose="020B0503020202020204" pitchFamily="34" charset="0"/>
            </a:endParaRPr>
          </a:p>
        </p:txBody>
      </p:sp>
      <p:sp>
        <p:nvSpPr>
          <p:cNvPr id="22" name="原创设计师QQ598969553                    _14"/>
          <p:cNvSpPr>
            <a:spLocks noChangeArrowheads="1"/>
          </p:cNvSpPr>
          <p:nvPr/>
        </p:nvSpPr>
        <p:spPr bwMode="auto">
          <a:xfrm>
            <a:off x="7693807" y="3647060"/>
            <a:ext cx="2567184" cy="221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1116488">
              <a:lnSpc>
                <a:spcPct val="150000"/>
              </a:lnSpc>
              <a:spcBef>
                <a:spcPct val="20000"/>
              </a:spcBef>
              <a:defRPr/>
            </a:pPr>
            <a:r>
              <a:rPr lang="en-US" sz="1600" b="1" dirty="0">
                <a:solidFill>
                  <a:srgbClr val="5F5F5F"/>
                </a:solidFill>
                <a:latin typeface="微软雅黑" panose="020B0503020204020204" pitchFamily="34" charset="-122"/>
                <a:ea typeface="微软雅黑" panose="020B0503020204020204" pitchFamily="34" charset="-122"/>
                <a:sym typeface="方正姚体" panose="02010601030101010101" pitchFamily="2" charset="-122"/>
              </a:rPr>
              <a:t>
</a:t>
            </a:r>
            <a:r>
              <a:rPr lang="zh-CN" altLang="en-US" sz="1400" dirty="0">
                <a:solidFill>
                  <a:schemeClr val="bg2">
                    <a:lumMod val="25000"/>
                  </a:schemeClr>
                </a:solidFill>
                <a:latin typeface="黑体" panose="02010609060101010101" pitchFamily="49" charset="-122"/>
                <a:ea typeface="黑体" panose="02010609060101010101" pitchFamily="49" charset="-122"/>
              </a:rPr>
              <a:t>根据用户需求及土地现状进行厂区规划及投资费用估算，提供生产设计规划、生产线布局、设备选型、经济测算等服务。</a:t>
            </a:r>
            <a:endParaRPr lang="en-US" altLang="zh-CN" sz="1400" dirty="0">
              <a:solidFill>
                <a:schemeClr val="bg2">
                  <a:lumMod val="25000"/>
                </a:schemeClr>
              </a:solidFill>
              <a:latin typeface="黑体" panose="02010609060101010101" pitchFamily="49" charset="-122"/>
              <a:ea typeface="黑体" panose="02010609060101010101" pitchFamily="49" charset="-122"/>
              <a:sym typeface="Arial" panose="020B0604020202020204" pitchFamily="34" charset="0"/>
            </a:endParaRPr>
          </a:p>
          <a:p>
            <a:pPr>
              <a:lnSpc>
                <a:spcPct val="150000"/>
              </a:lnSpc>
            </a:pPr>
            <a:endParaRPr lang="zh-CN" altLang="en-US" dirty="0">
              <a:solidFill>
                <a:srgbClr val="5F5F5F"/>
              </a:solidFill>
              <a:latin typeface="微软雅黑" panose="020B0503020204020204" pitchFamily="34" charset="-122"/>
              <a:ea typeface="微软雅黑" panose="020B0503020204020204" pitchFamily="34" charset="-122"/>
              <a:sym typeface="Agency FB" panose="020B0503020202020204" pitchFamily="34" charset="0"/>
            </a:endParaRPr>
          </a:p>
        </p:txBody>
      </p:sp>
      <p:sp>
        <p:nvSpPr>
          <p:cNvPr id="23" name="Freeform 267"/>
          <p:cNvSpPr>
            <a:spLocks noChangeAspect="1" noEditPoints="1"/>
          </p:cNvSpPr>
          <p:nvPr/>
        </p:nvSpPr>
        <p:spPr bwMode="auto">
          <a:xfrm>
            <a:off x="1364063" y="4462487"/>
            <a:ext cx="384792" cy="373593"/>
          </a:xfrm>
          <a:custGeom>
            <a:avLst/>
            <a:gdLst>
              <a:gd name="T0" fmla="*/ 95 w 189"/>
              <a:gd name="T1" fmla="*/ 0 h 183"/>
              <a:gd name="T2" fmla="*/ 0 w 189"/>
              <a:gd name="T3" fmla="*/ 71 h 183"/>
              <a:gd name="T4" fmla="*/ 95 w 189"/>
              <a:gd name="T5" fmla="*/ 143 h 183"/>
              <a:gd name="T6" fmla="*/ 139 w 189"/>
              <a:gd name="T7" fmla="*/ 135 h 183"/>
              <a:gd name="T8" fmla="*/ 130 w 189"/>
              <a:gd name="T9" fmla="*/ 183 h 183"/>
              <a:gd name="T10" fmla="*/ 181 w 189"/>
              <a:gd name="T11" fmla="*/ 101 h 183"/>
              <a:gd name="T12" fmla="*/ 182 w 189"/>
              <a:gd name="T13" fmla="*/ 99 h 183"/>
              <a:gd name="T14" fmla="*/ 182 w 189"/>
              <a:gd name="T15" fmla="*/ 98 h 183"/>
              <a:gd name="T16" fmla="*/ 189 w 189"/>
              <a:gd name="T17" fmla="*/ 71 h 183"/>
              <a:gd name="T18" fmla="*/ 95 w 189"/>
              <a:gd name="T19" fmla="*/ 0 h 183"/>
              <a:gd name="T20" fmla="*/ 42 w 189"/>
              <a:gd name="T21" fmla="*/ 85 h 183"/>
              <a:gd name="T22" fmla="*/ 29 w 189"/>
              <a:gd name="T23" fmla="*/ 71 h 183"/>
              <a:gd name="T24" fmla="*/ 42 w 189"/>
              <a:gd name="T25" fmla="*/ 58 h 183"/>
              <a:gd name="T26" fmla="*/ 55 w 189"/>
              <a:gd name="T27" fmla="*/ 71 h 183"/>
              <a:gd name="T28" fmla="*/ 42 w 189"/>
              <a:gd name="T29" fmla="*/ 85 h 183"/>
              <a:gd name="T30" fmla="*/ 95 w 189"/>
              <a:gd name="T31" fmla="*/ 85 h 183"/>
              <a:gd name="T32" fmla="*/ 81 w 189"/>
              <a:gd name="T33" fmla="*/ 71 h 183"/>
              <a:gd name="T34" fmla="*/ 95 w 189"/>
              <a:gd name="T35" fmla="*/ 58 h 183"/>
              <a:gd name="T36" fmla="*/ 108 w 189"/>
              <a:gd name="T37" fmla="*/ 71 h 183"/>
              <a:gd name="T38" fmla="*/ 95 w 189"/>
              <a:gd name="T39" fmla="*/ 85 h 183"/>
              <a:gd name="T40" fmla="*/ 148 w 189"/>
              <a:gd name="T41" fmla="*/ 85 h 183"/>
              <a:gd name="T42" fmla="*/ 134 w 189"/>
              <a:gd name="T43" fmla="*/ 71 h 183"/>
              <a:gd name="T44" fmla="*/ 148 w 189"/>
              <a:gd name="T45" fmla="*/ 58 h 183"/>
              <a:gd name="T46" fmla="*/ 161 w 189"/>
              <a:gd name="T47" fmla="*/ 71 h 183"/>
              <a:gd name="T48" fmla="*/ 148 w 189"/>
              <a:gd name="T49" fmla="*/ 8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9" h="183">
                <a:moveTo>
                  <a:pt x="95" y="0"/>
                </a:moveTo>
                <a:cubicBezTo>
                  <a:pt x="42" y="0"/>
                  <a:pt x="0" y="32"/>
                  <a:pt x="0" y="71"/>
                </a:cubicBezTo>
                <a:cubicBezTo>
                  <a:pt x="0" y="111"/>
                  <a:pt x="42" y="143"/>
                  <a:pt x="95" y="143"/>
                </a:cubicBezTo>
                <a:cubicBezTo>
                  <a:pt x="110" y="143"/>
                  <a:pt x="125" y="140"/>
                  <a:pt x="139" y="135"/>
                </a:cubicBezTo>
                <a:cubicBezTo>
                  <a:pt x="130" y="183"/>
                  <a:pt x="130" y="183"/>
                  <a:pt x="130" y="183"/>
                </a:cubicBezTo>
                <a:cubicBezTo>
                  <a:pt x="181" y="101"/>
                  <a:pt x="181" y="101"/>
                  <a:pt x="181" y="101"/>
                </a:cubicBezTo>
                <a:cubicBezTo>
                  <a:pt x="181" y="100"/>
                  <a:pt x="182" y="100"/>
                  <a:pt x="182" y="99"/>
                </a:cubicBezTo>
                <a:cubicBezTo>
                  <a:pt x="182" y="98"/>
                  <a:pt x="182" y="98"/>
                  <a:pt x="182" y="98"/>
                </a:cubicBezTo>
                <a:cubicBezTo>
                  <a:pt x="187" y="90"/>
                  <a:pt x="189" y="81"/>
                  <a:pt x="189" y="71"/>
                </a:cubicBezTo>
                <a:cubicBezTo>
                  <a:pt x="189" y="32"/>
                  <a:pt x="147" y="0"/>
                  <a:pt x="95" y="0"/>
                </a:cubicBezTo>
                <a:close/>
                <a:moveTo>
                  <a:pt x="42" y="85"/>
                </a:moveTo>
                <a:cubicBezTo>
                  <a:pt x="34" y="85"/>
                  <a:pt x="29" y="79"/>
                  <a:pt x="29" y="71"/>
                </a:cubicBezTo>
                <a:cubicBezTo>
                  <a:pt x="29" y="64"/>
                  <a:pt x="34" y="58"/>
                  <a:pt x="42" y="58"/>
                </a:cubicBezTo>
                <a:cubicBezTo>
                  <a:pt x="49" y="58"/>
                  <a:pt x="55" y="64"/>
                  <a:pt x="55" y="71"/>
                </a:cubicBezTo>
                <a:cubicBezTo>
                  <a:pt x="55" y="79"/>
                  <a:pt x="49" y="85"/>
                  <a:pt x="42" y="85"/>
                </a:cubicBezTo>
                <a:close/>
                <a:moveTo>
                  <a:pt x="95" y="85"/>
                </a:moveTo>
                <a:cubicBezTo>
                  <a:pt x="87" y="85"/>
                  <a:pt x="81" y="79"/>
                  <a:pt x="81" y="71"/>
                </a:cubicBezTo>
                <a:cubicBezTo>
                  <a:pt x="81" y="64"/>
                  <a:pt x="87" y="58"/>
                  <a:pt x="95" y="58"/>
                </a:cubicBezTo>
                <a:cubicBezTo>
                  <a:pt x="102" y="58"/>
                  <a:pt x="108" y="64"/>
                  <a:pt x="108" y="71"/>
                </a:cubicBezTo>
                <a:cubicBezTo>
                  <a:pt x="108" y="79"/>
                  <a:pt x="102" y="85"/>
                  <a:pt x="95" y="85"/>
                </a:cubicBezTo>
                <a:close/>
                <a:moveTo>
                  <a:pt x="148" y="85"/>
                </a:moveTo>
                <a:cubicBezTo>
                  <a:pt x="140" y="85"/>
                  <a:pt x="134" y="79"/>
                  <a:pt x="134" y="71"/>
                </a:cubicBezTo>
                <a:cubicBezTo>
                  <a:pt x="134" y="64"/>
                  <a:pt x="140" y="58"/>
                  <a:pt x="148" y="58"/>
                </a:cubicBezTo>
                <a:cubicBezTo>
                  <a:pt x="155" y="58"/>
                  <a:pt x="161" y="64"/>
                  <a:pt x="161" y="71"/>
                </a:cubicBezTo>
                <a:cubicBezTo>
                  <a:pt x="161" y="79"/>
                  <a:pt x="155" y="85"/>
                  <a:pt x="148" y="8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rgbClr val="FFFFFF"/>
              </a:solidFill>
              <a:effectLst/>
              <a:uLnTx/>
              <a:uFillTx/>
              <a:latin typeface="Century Gothic"/>
            </a:endParaRPr>
          </a:p>
        </p:txBody>
      </p:sp>
      <p:sp>
        <p:nvSpPr>
          <p:cNvPr id="5" name="KSO_Shape"/>
          <p:cNvSpPr/>
          <p:nvPr/>
        </p:nvSpPr>
        <p:spPr bwMode="auto">
          <a:xfrm>
            <a:off x="1417663" y="2713730"/>
            <a:ext cx="403200" cy="2880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31" name="组合 30"/>
          <p:cNvGrpSpPr/>
          <p:nvPr/>
        </p:nvGrpSpPr>
        <p:grpSpPr>
          <a:xfrm>
            <a:off x="10638727" y="2593297"/>
            <a:ext cx="527712" cy="350268"/>
            <a:chOff x="7691438" y="2030413"/>
            <a:chExt cx="795338" cy="644525"/>
          </a:xfrm>
          <a:solidFill>
            <a:schemeClr val="bg1"/>
          </a:solidFill>
        </p:grpSpPr>
        <p:sp>
          <p:nvSpPr>
            <p:cNvPr id="32" name="Freeform 74"/>
            <p:cNvSpPr>
              <a:spLocks noEditPoints="1"/>
            </p:cNvSpPr>
            <p:nvPr/>
          </p:nvSpPr>
          <p:spPr bwMode="auto">
            <a:xfrm>
              <a:off x="7691438" y="2030413"/>
              <a:ext cx="795338" cy="644525"/>
            </a:xfrm>
            <a:custGeom>
              <a:avLst/>
              <a:gdLst>
                <a:gd name="T0" fmla="*/ 254 w 272"/>
                <a:gd name="T1" fmla="*/ 53 h 220"/>
                <a:gd name="T2" fmla="*/ 196 w 272"/>
                <a:gd name="T3" fmla="*/ 53 h 220"/>
                <a:gd name="T4" fmla="*/ 196 w 272"/>
                <a:gd name="T5" fmla="*/ 23 h 220"/>
                <a:gd name="T6" fmla="*/ 173 w 272"/>
                <a:gd name="T7" fmla="*/ 0 h 220"/>
                <a:gd name="T8" fmla="*/ 23 w 272"/>
                <a:gd name="T9" fmla="*/ 0 h 220"/>
                <a:gd name="T10" fmla="*/ 0 w 272"/>
                <a:gd name="T11" fmla="*/ 23 h 220"/>
                <a:gd name="T12" fmla="*/ 0 w 272"/>
                <a:gd name="T13" fmla="*/ 141 h 220"/>
                <a:gd name="T14" fmla="*/ 23 w 272"/>
                <a:gd name="T15" fmla="*/ 164 h 220"/>
                <a:gd name="T16" fmla="*/ 42 w 272"/>
                <a:gd name="T17" fmla="*/ 164 h 220"/>
                <a:gd name="T18" fmla="*/ 42 w 272"/>
                <a:gd name="T19" fmla="*/ 202 h 220"/>
                <a:gd name="T20" fmla="*/ 51 w 272"/>
                <a:gd name="T21" fmla="*/ 211 h 220"/>
                <a:gd name="T22" fmla="*/ 57 w 272"/>
                <a:gd name="T23" fmla="*/ 208 h 220"/>
                <a:gd name="T24" fmla="*/ 57 w 272"/>
                <a:gd name="T25" fmla="*/ 208 h 220"/>
                <a:gd name="T26" fmla="*/ 101 w 272"/>
                <a:gd name="T27" fmla="*/ 164 h 220"/>
                <a:gd name="T28" fmla="*/ 117 w 272"/>
                <a:gd name="T29" fmla="*/ 164 h 220"/>
                <a:gd name="T30" fmla="*/ 117 w 272"/>
                <a:gd name="T31" fmla="*/ 165 h 220"/>
                <a:gd name="T32" fmla="*/ 135 w 272"/>
                <a:gd name="T33" fmla="*/ 183 h 220"/>
                <a:gd name="T34" fmla="*/ 192 w 272"/>
                <a:gd name="T35" fmla="*/ 183 h 220"/>
                <a:gd name="T36" fmla="*/ 227 w 272"/>
                <a:gd name="T37" fmla="*/ 218 h 220"/>
                <a:gd name="T38" fmla="*/ 227 w 272"/>
                <a:gd name="T39" fmla="*/ 218 h 220"/>
                <a:gd name="T40" fmla="*/ 231 w 272"/>
                <a:gd name="T41" fmla="*/ 220 h 220"/>
                <a:gd name="T42" fmla="*/ 238 w 272"/>
                <a:gd name="T43" fmla="*/ 213 h 220"/>
                <a:gd name="T44" fmla="*/ 238 w 272"/>
                <a:gd name="T45" fmla="*/ 183 h 220"/>
                <a:gd name="T46" fmla="*/ 254 w 272"/>
                <a:gd name="T47" fmla="*/ 183 h 220"/>
                <a:gd name="T48" fmla="*/ 272 w 272"/>
                <a:gd name="T49" fmla="*/ 165 h 220"/>
                <a:gd name="T50" fmla="*/ 272 w 272"/>
                <a:gd name="T51" fmla="*/ 71 h 220"/>
                <a:gd name="T52" fmla="*/ 254 w 272"/>
                <a:gd name="T53" fmla="*/ 53 h 220"/>
                <a:gd name="T54" fmla="*/ 172 w 272"/>
                <a:gd name="T55" fmla="*/ 148 h 220"/>
                <a:gd name="T56" fmla="*/ 98 w 272"/>
                <a:gd name="T57" fmla="*/ 148 h 220"/>
                <a:gd name="T58" fmla="*/ 92 w 272"/>
                <a:gd name="T59" fmla="*/ 150 h 220"/>
                <a:gd name="T60" fmla="*/ 92 w 272"/>
                <a:gd name="T61" fmla="*/ 150 h 220"/>
                <a:gd name="T62" fmla="*/ 58 w 272"/>
                <a:gd name="T63" fmla="*/ 184 h 220"/>
                <a:gd name="T64" fmla="*/ 58 w 272"/>
                <a:gd name="T65" fmla="*/ 156 h 220"/>
                <a:gd name="T66" fmla="*/ 50 w 272"/>
                <a:gd name="T67" fmla="*/ 148 h 220"/>
                <a:gd name="T68" fmla="*/ 24 w 272"/>
                <a:gd name="T69" fmla="*/ 148 h 220"/>
                <a:gd name="T70" fmla="*/ 16 w 272"/>
                <a:gd name="T71" fmla="*/ 140 h 220"/>
                <a:gd name="T72" fmla="*/ 16 w 272"/>
                <a:gd name="T73" fmla="*/ 24 h 220"/>
                <a:gd name="T74" fmla="*/ 24 w 272"/>
                <a:gd name="T75" fmla="*/ 17 h 220"/>
                <a:gd name="T76" fmla="*/ 172 w 272"/>
                <a:gd name="T77" fmla="*/ 17 h 220"/>
                <a:gd name="T78" fmla="*/ 180 w 272"/>
                <a:gd name="T79" fmla="*/ 24 h 220"/>
                <a:gd name="T80" fmla="*/ 180 w 272"/>
                <a:gd name="T81" fmla="*/ 140 h 220"/>
                <a:gd name="T82" fmla="*/ 180 w 272"/>
                <a:gd name="T83" fmla="*/ 140 h 220"/>
                <a:gd name="T84" fmla="*/ 172 w 272"/>
                <a:gd name="T85" fmla="*/ 14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220">
                  <a:moveTo>
                    <a:pt x="254" y="53"/>
                  </a:moveTo>
                  <a:cubicBezTo>
                    <a:pt x="196" y="53"/>
                    <a:pt x="196" y="53"/>
                    <a:pt x="196" y="53"/>
                  </a:cubicBezTo>
                  <a:cubicBezTo>
                    <a:pt x="196" y="23"/>
                    <a:pt x="196" y="23"/>
                    <a:pt x="196" y="23"/>
                  </a:cubicBezTo>
                  <a:cubicBezTo>
                    <a:pt x="196" y="11"/>
                    <a:pt x="186" y="0"/>
                    <a:pt x="173" y="0"/>
                  </a:cubicBezTo>
                  <a:cubicBezTo>
                    <a:pt x="23" y="0"/>
                    <a:pt x="23" y="0"/>
                    <a:pt x="23" y="0"/>
                  </a:cubicBezTo>
                  <a:cubicBezTo>
                    <a:pt x="10" y="0"/>
                    <a:pt x="0" y="11"/>
                    <a:pt x="0" y="23"/>
                  </a:cubicBezTo>
                  <a:cubicBezTo>
                    <a:pt x="0" y="141"/>
                    <a:pt x="0" y="141"/>
                    <a:pt x="0" y="141"/>
                  </a:cubicBezTo>
                  <a:cubicBezTo>
                    <a:pt x="0" y="154"/>
                    <a:pt x="10" y="164"/>
                    <a:pt x="23" y="164"/>
                  </a:cubicBezTo>
                  <a:cubicBezTo>
                    <a:pt x="42" y="164"/>
                    <a:pt x="42" y="164"/>
                    <a:pt x="42" y="164"/>
                  </a:cubicBezTo>
                  <a:cubicBezTo>
                    <a:pt x="42" y="202"/>
                    <a:pt x="42" y="202"/>
                    <a:pt x="42" y="202"/>
                  </a:cubicBezTo>
                  <a:cubicBezTo>
                    <a:pt x="42" y="207"/>
                    <a:pt x="46" y="211"/>
                    <a:pt x="51" y="211"/>
                  </a:cubicBezTo>
                  <a:cubicBezTo>
                    <a:pt x="53" y="211"/>
                    <a:pt x="55" y="210"/>
                    <a:pt x="57" y="208"/>
                  </a:cubicBezTo>
                  <a:cubicBezTo>
                    <a:pt x="57" y="208"/>
                    <a:pt x="57" y="208"/>
                    <a:pt x="57" y="208"/>
                  </a:cubicBezTo>
                  <a:cubicBezTo>
                    <a:pt x="101" y="164"/>
                    <a:pt x="101" y="164"/>
                    <a:pt x="101" y="164"/>
                  </a:cubicBezTo>
                  <a:cubicBezTo>
                    <a:pt x="117" y="164"/>
                    <a:pt x="117" y="164"/>
                    <a:pt x="117" y="164"/>
                  </a:cubicBezTo>
                  <a:cubicBezTo>
                    <a:pt x="117" y="165"/>
                    <a:pt x="117" y="165"/>
                    <a:pt x="117" y="165"/>
                  </a:cubicBezTo>
                  <a:cubicBezTo>
                    <a:pt x="117" y="175"/>
                    <a:pt x="125" y="183"/>
                    <a:pt x="135" y="183"/>
                  </a:cubicBezTo>
                  <a:cubicBezTo>
                    <a:pt x="192" y="183"/>
                    <a:pt x="192" y="183"/>
                    <a:pt x="192" y="183"/>
                  </a:cubicBezTo>
                  <a:cubicBezTo>
                    <a:pt x="227" y="218"/>
                    <a:pt x="227" y="218"/>
                    <a:pt x="227" y="218"/>
                  </a:cubicBezTo>
                  <a:cubicBezTo>
                    <a:pt x="227" y="218"/>
                    <a:pt x="227" y="218"/>
                    <a:pt x="227" y="218"/>
                  </a:cubicBezTo>
                  <a:cubicBezTo>
                    <a:pt x="228" y="219"/>
                    <a:pt x="230" y="220"/>
                    <a:pt x="231" y="220"/>
                  </a:cubicBezTo>
                  <a:cubicBezTo>
                    <a:pt x="235" y="220"/>
                    <a:pt x="238" y="217"/>
                    <a:pt x="238" y="213"/>
                  </a:cubicBezTo>
                  <a:cubicBezTo>
                    <a:pt x="238" y="183"/>
                    <a:pt x="238" y="183"/>
                    <a:pt x="238" y="183"/>
                  </a:cubicBezTo>
                  <a:cubicBezTo>
                    <a:pt x="254" y="183"/>
                    <a:pt x="254" y="183"/>
                    <a:pt x="254" y="183"/>
                  </a:cubicBezTo>
                  <a:cubicBezTo>
                    <a:pt x="264" y="183"/>
                    <a:pt x="272" y="175"/>
                    <a:pt x="272" y="165"/>
                  </a:cubicBezTo>
                  <a:cubicBezTo>
                    <a:pt x="272" y="71"/>
                    <a:pt x="272" y="71"/>
                    <a:pt x="272" y="71"/>
                  </a:cubicBezTo>
                  <a:cubicBezTo>
                    <a:pt x="272" y="61"/>
                    <a:pt x="264" y="53"/>
                    <a:pt x="254" y="53"/>
                  </a:cubicBezTo>
                  <a:close/>
                  <a:moveTo>
                    <a:pt x="172" y="148"/>
                  </a:moveTo>
                  <a:cubicBezTo>
                    <a:pt x="98" y="148"/>
                    <a:pt x="98" y="148"/>
                    <a:pt x="98" y="148"/>
                  </a:cubicBezTo>
                  <a:cubicBezTo>
                    <a:pt x="96" y="148"/>
                    <a:pt x="94" y="149"/>
                    <a:pt x="92" y="150"/>
                  </a:cubicBezTo>
                  <a:cubicBezTo>
                    <a:pt x="92" y="150"/>
                    <a:pt x="92" y="150"/>
                    <a:pt x="92" y="150"/>
                  </a:cubicBezTo>
                  <a:cubicBezTo>
                    <a:pt x="58" y="184"/>
                    <a:pt x="58" y="184"/>
                    <a:pt x="58" y="184"/>
                  </a:cubicBezTo>
                  <a:cubicBezTo>
                    <a:pt x="58" y="156"/>
                    <a:pt x="58" y="156"/>
                    <a:pt x="58" y="156"/>
                  </a:cubicBezTo>
                  <a:cubicBezTo>
                    <a:pt x="58" y="151"/>
                    <a:pt x="55" y="148"/>
                    <a:pt x="50" y="148"/>
                  </a:cubicBezTo>
                  <a:cubicBezTo>
                    <a:pt x="24" y="148"/>
                    <a:pt x="24" y="148"/>
                    <a:pt x="24" y="148"/>
                  </a:cubicBezTo>
                  <a:cubicBezTo>
                    <a:pt x="19" y="148"/>
                    <a:pt x="16" y="144"/>
                    <a:pt x="16" y="140"/>
                  </a:cubicBezTo>
                  <a:cubicBezTo>
                    <a:pt x="16" y="24"/>
                    <a:pt x="16" y="24"/>
                    <a:pt x="16" y="24"/>
                  </a:cubicBezTo>
                  <a:cubicBezTo>
                    <a:pt x="16" y="20"/>
                    <a:pt x="19" y="17"/>
                    <a:pt x="24" y="17"/>
                  </a:cubicBezTo>
                  <a:cubicBezTo>
                    <a:pt x="172" y="17"/>
                    <a:pt x="172" y="17"/>
                    <a:pt x="172" y="17"/>
                  </a:cubicBezTo>
                  <a:cubicBezTo>
                    <a:pt x="176" y="17"/>
                    <a:pt x="180" y="20"/>
                    <a:pt x="180" y="24"/>
                  </a:cubicBezTo>
                  <a:cubicBezTo>
                    <a:pt x="180" y="140"/>
                    <a:pt x="180" y="140"/>
                    <a:pt x="180" y="140"/>
                  </a:cubicBezTo>
                  <a:cubicBezTo>
                    <a:pt x="180" y="140"/>
                    <a:pt x="180" y="140"/>
                    <a:pt x="180" y="140"/>
                  </a:cubicBezTo>
                  <a:cubicBezTo>
                    <a:pt x="180" y="144"/>
                    <a:pt x="176" y="148"/>
                    <a:pt x="172" y="1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rgbClr val="FFFFFF"/>
                </a:solidFill>
                <a:effectLst/>
                <a:uLnTx/>
                <a:uFillTx/>
                <a:latin typeface="Century Gothic"/>
              </a:endParaRPr>
            </a:p>
          </p:txBody>
        </p:sp>
        <p:sp>
          <p:nvSpPr>
            <p:cNvPr id="33" name="Rectangle 75"/>
            <p:cNvSpPr>
              <a:spLocks noChangeArrowheads="1"/>
            </p:cNvSpPr>
            <p:nvPr/>
          </p:nvSpPr>
          <p:spPr bwMode="auto">
            <a:xfrm>
              <a:off x="7799388" y="2138363"/>
              <a:ext cx="357188"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rgbClr val="FFFFFF"/>
                </a:solidFill>
                <a:effectLst/>
                <a:uLnTx/>
                <a:uFillTx/>
                <a:latin typeface="Century Gothic"/>
              </a:endParaRPr>
            </a:p>
          </p:txBody>
        </p:sp>
        <p:sp>
          <p:nvSpPr>
            <p:cNvPr id="34" name="Rectangle 76"/>
            <p:cNvSpPr>
              <a:spLocks noChangeArrowheads="1"/>
            </p:cNvSpPr>
            <p:nvPr/>
          </p:nvSpPr>
          <p:spPr bwMode="auto">
            <a:xfrm>
              <a:off x="7799388" y="2247901"/>
              <a:ext cx="357188" cy="460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rgbClr val="FFFFFF"/>
                </a:solidFill>
                <a:effectLst/>
                <a:uLnTx/>
                <a:uFillTx/>
                <a:latin typeface="Century Gothic"/>
              </a:endParaRPr>
            </a:p>
          </p:txBody>
        </p:sp>
        <p:sp>
          <p:nvSpPr>
            <p:cNvPr id="35" name="Rectangle 77"/>
            <p:cNvSpPr>
              <a:spLocks noChangeArrowheads="1"/>
            </p:cNvSpPr>
            <p:nvPr/>
          </p:nvSpPr>
          <p:spPr bwMode="auto">
            <a:xfrm>
              <a:off x="7799388" y="2355851"/>
              <a:ext cx="357188" cy="460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smtClean="0">
                <a:ln>
                  <a:noFill/>
                </a:ln>
                <a:solidFill>
                  <a:srgbClr val="FFFFFF"/>
                </a:solidFill>
                <a:effectLst/>
                <a:uLnTx/>
                <a:uFillTx/>
                <a:latin typeface="Century Gothic"/>
              </a:endParaRPr>
            </a:p>
          </p:txBody>
        </p:sp>
      </p:grpSp>
      <p:pic>
        <p:nvPicPr>
          <p:cNvPr id="37" name="Picture 14" descr="phone.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0709617" y="4391458"/>
            <a:ext cx="416845" cy="433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矩形 1"/>
          <p:cNvSpPr/>
          <p:nvPr/>
        </p:nvSpPr>
        <p:spPr>
          <a:xfrm>
            <a:off x="2030422" y="2236408"/>
            <a:ext cx="3120067" cy="1061829"/>
          </a:xfrm>
          <a:prstGeom prst="rect">
            <a:avLst/>
          </a:prstGeom>
        </p:spPr>
        <p:txBody>
          <a:bodyPr wrap="square">
            <a:spAutoFit/>
          </a:bodyPr>
          <a:lstStyle/>
          <a:p>
            <a:pPr defTabSz="1116488">
              <a:lnSpc>
                <a:spcPct val="150000"/>
              </a:lnSpc>
              <a:spcBef>
                <a:spcPct val="20000"/>
              </a:spcBef>
              <a:defRPr/>
            </a:pPr>
            <a:r>
              <a:rPr lang="zh-CN" altLang="en-US" sz="1400" dirty="0">
                <a:solidFill>
                  <a:schemeClr val="bg2">
                    <a:lumMod val="25000"/>
                  </a:schemeClr>
                </a:solidFill>
                <a:latin typeface="黑体" panose="02010609060101010101" pitchFamily="49" charset="-122"/>
                <a:ea typeface="黑体" panose="02010609060101010101" pitchFamily="49" charset="-122"/>
                <a:sym typeface="Arial" panose="020B0604020202020204" pitchFamily="34" charset="0"/>
              </a:rPr>
              <a:t>对整个建筑产业基地的前期选址、政策指导、策划方案、产业体系构建、招商策划等提供全方位咨询指导服务。</a:t>
            </a:r>
            <a:endParaRPr lang="en-US" altLang="zh-CN" sz="1400" dirty="0">
              <a:solidFill>
                <a:schemeClr val="bg2">
                  <a:lumMod val="25000"/>
                </a:schemeClr>
              </a:solidFill>
              <a:latin typeface="黑体" panose="02010609060101010101" pitchFamily="49" charset="-122"/>
              <a:ea typeface="黑体" panose="02010609060101010101" pitchFamily="49" charset="-122"/>
              <a:sym typeface="Arial" panose="020B0604020202020204" pitchFamily="34" charset="0"/>
            </a:endParaRPr>
          </a:p>
        </p:txBody>
      </p:sp>
      <p:sp>
        <p:nvSpPr>
          <p:cNvPr id="38" name="原创设计师QQ598969553                    _12"/>
          <p:cNvSpPr>
            <a:spLocks noChangeArrowheads="1"/>
          </p:cNvSpPr>
          <p:nvPr/>
        </p:nvSpPr>
        <p:spPr bwMode="auto">
          <a:xfrm>
            <a:off x="7429507" y="1313402"/>
            <a:ext cx="337429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50000"/>
              </a:lnSpc>
            </a:pPr>
            <a:r>
              <a:rPr lang="en-US" altLang="zh-CN" sz="1600" b="1" dirty="0">
                <a:solidFill>
                  <a:schemeClr val="accent1">
                    <a:lumMod val="75000"/>
                  </a:schemeClr>
                </a:solidFill>
                <a:latin typeface="黑体" panose="02010609060101010101" pitchFamily="49" charset="-122"/>
                <a:ea typeface="黑体" panose="02010609060101010101" pitchFamily="49" charset="-122"/>
              </a:rPr>
              <a:t>BIM</a:t>
            </a:r>
            <a:r>
              <a:rPr lang="zh-CN" altLang="en-US" sz="1600" b="1" dirty="0" smtClean="0">
                <a:solidFill>
                  <a:schemeClr val="accent1">
                    <a:lumMod val="75000"/>
                  </a:schemeClr>
                </a:solidFill>
                <a:latin typeface="黑体" panose="02010609060101010101" pitchFamily="49" charset="-122"/>
                <a:ea typeface="黑体" panose="02010609060101010101" pitchFamily="49" charset="-122"/>
              </a:rPr>
              <a:t>信息技术</a:t>
            </a:r>
            <a:r>
              <a:rPr lang="zh-CN" altLang="en-US" sz="1600" b="1" dirty="0" smtClean="0">
                <a:solidFill>
                  <a:schemeClr val="accent1">
                    <a:lumMod val="75000"/>
                  </a:schemeClr>
                </a:solidFill>
                <a:latin typeface="黑体" panose="02010609060101010101" pitchFamily="49" charset="-122"/>
                <a:ea typeface="黑体" panose="02010609060101010101" pitchFamily="49" charset="-122"/>
              </a:rPr>
              <a:t>咨询</a:t>
            </a:r>
            <a:endParaRPr lang="zh-CN" altLang="en-US" sz="1600" dirty="0">
              <a:solidFill>
                <a:srgbClr val="5F5F5F"/>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39" name="原创设计师QQ598969553                    _12"/>
          <p:cNvSpPr>
            <a:spLocks noChangeArrowheads="1"/>
          </p:cNvSpPr>
          <p:nvPr/>
        </p:nvSpPr>
        <p:spPr bwMode="auto">
          <a:xfrm>
            <a:off x="2357409" y="5769251"/>
            <a:ext cx="2304255"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50000"/>
              </a:lnSpc>
            </a:pPr>
            <a:r>
              <a:rPr lang="zh-CN" altLang="en-US" sz="1600" b="1" dirty="0" smtClean="0">
                <a:solidFill>
                  <a:schemeClr val="accent1">
                    <a:lumMod val="75000"/>
                  </a:schemeClr>
                </a:solidFill>
                <a:latin typeface="黑体" panose="02010609060101010101" pitchFamily="49" charset="-122"/>
                <a:ea typeface="黑体" panose="02010609060101010101" pitchFamily="49" charset="-122"/>
              </a:rPr>
              <a:t>装配式建筑</a:t>
            </a:r>
            <a:r>
              <a:rPr lang="zh-CN" altLang="en-US" sz="1600" b="1" dirty="0" smtClean="0">
                <a:solidFill>
                  <a:schemeClr val="accent1">
                    <a:lumMod val="75000"/>
                  </a:schemeClr>
                </a:solidFill>
                <a:latin typeface="黑体" panose="02010609060101010101" pitchFamily="49" charset="-122"/>
                <a:ea typeface="黑体" panose="02010609060101010101" pitchFamily="49" charset="-122"/>
              </a:rPr>
              <a:t>技术咨询</a:t>
            </a:r>
            <a:endParaRPr lang="zh-CN" altLang="en-US" sz="1600" dirty="0">
              <a:solidFill>
                <a:srgbClr val="5F5F5F"/>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40" name="原创设计师QQ598969553                    _12"/>
          <p:cNvSpPr>
            <a:spLocks noChangeArrowheads="1"/>
          </p:cNvSpPr>
          <p:nvPr/>
        </p:nvSpPr>
        <p:spPr bwMode="auto">
          <a:xfrm>
            <a:off x="7858135" y="5769250"/>
            <a:ext cx="285752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50000"/>
              </a:lnSpc>
            </a:pPr>
            <a:r>
              <a:rPr lang="zh-CN" altLang="en-US" sz="1600" b="1" dirty="0" smtClean="0">
                <a:solidFill>
                  <a:schemeClr val="accent1">
                    <a:lumMod val="75000"/>
                  </a:schemeClr>
                </a:solidFill>
                <a:latin typeface="黑体" panose="02010609060101010101" pitchFamily="49" charset="-122"/>
                <a:ea typeface="黑体" panose="02010609060101010101" pitchFamily="49" charset="-122"/>
              </a:rPr>
              <a:t>装配式厂房建设</a:t>
            </a:r>
            <a:r>
              <a:rPr lang="zh-CN" altLang="en-US" sz="1600" b="1" dirty="0" smtClean="0">
                <a:solidFill>
                  <a:schemeClr val="accent1">
                    <a:lumMod val="75000"/>
                  </a:schemeClr>
                </a:solidFill>
                <a:latin typeface="黑体" panose="02010609060101010101" pitchFamily="49" charset="-122"/>
                <a:ea typeface="黑体" panose="02010609060101010101" pitchFamily="49" charset="-122"/>
              </a:rPr>
              <a:t>咨询</a:t>
            </a:r>
            <a:endParaRPr lang="zh-CN" altLang="en-US" sz="1600" dirty="0">
              <a:solidFill>
                <a:srgbClr val="5F5F5F"/>
              </a:solidFill>
              <a:latin typeface="微软雅黑" panose="020B0503020204020204" pitchFamily="34" charset="-122"/>
              <a:ea typeface="微软雅黑" panose="020B0503020204020204" pitchFamily="34" charset="-122"/>
              <a:sym typeface="方正姚体" panose="02010601030101010101" pitchFamily="2" charset="-122"/>
            </a:endParaRPr>
          </a:p>
        </p:txBody>
      </p:sp>
    </p:spTree>
    <p:extLst>
      <p:ext uri="{BB962C8B-B14F-4D97-AF65-F5344CB8AC3E}">
        <p14:creationId xmlns:p14="http://schemas.microsoft.com/office/powerpoint/2010/main" xmlns="" val="1650762454"/>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2214533" y="3319980"/>
            <a:ext cx="4076757" cy="1260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anchor="ctr">
            <a:spAutoFit/>
          </a:bodyPr>
          <a:lstStyle/>
          <a:p>
            <a:pPr algn="ctr"/>
            <a:r>
              <a:rPr lang="zh-CN" altLang="en-US" sz="7593"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未来发展</a:t>
            </a:r>
            <a:endParaRPr lang="zh-CN" altLang="en-US" sz="7593"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4" name="矩形 10"/>
          <p:cNvSpPr>
            <a:spLocks noChangeArrowheads="1"/>
          </p:cNvSpPr>
          <p:nvPr/>
        </p:nvSpPr>
        <p:spPr bwMode="auto">
          <a:xfrm>
            <a:off x="2453844" y="2450857"/>
            <a:ext cx="3618341" cy="40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altLang="zh-CN" sz="2002" dirty="0">
                <a:solidFill>
                  <a:schemeClr val="accent1"/>
                </a:solidFill>
                <a:latin typeface="Arial" panose="020B0604020202020204" pitchFamily="34" charset="0"/>
                <a:ea typeface="微软雅黑" panose="020B0503020204020204" pitchFamily="34" charset="-122"/>
                <a:sym typeface="Arial" panose="020B0604020202020204" pitchFamily="34" charset="0"/>
              </a:rPr>
              <a:t>FUTURE DEVELOPMENT</a:t>
            </a:r>
            <a:endParaRPr lang="zh-CN" altLang="en-US" sz="2002"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headEnd/>
            <a:tailEnd/>
          </a:ln>
          <a:extLst>
            <a:ext uri="{909E8E84-426E-40DD-AFC4-6F175D3DCCD1}">
              <a14:hiddenFill xmlns:a14="http://schemas.microsoft.com/office/drawing/2010/main" xmlns="">
                <a:noFill/>
              </a14:hiddenFill>
            </a:ext>
          </a:extLst>
        </p:spPr>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7293470" y="1614088"/>
            <a:ext cx="3472425" cy="377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anchor="ctr">
            <a:spAutoFit/>
          </a:bodyPr>
          <a:lstStyle/>
          <a:p>
            <a:r>
              <a:rPr lang="en-US" sz="23900" dirty="0" smtClean="0">
                <a:solidFill>
                  <a:schemeClr val="accent2"/>
                </a:solidFill>
                <a:latin typeface="Impact" panose="020B0806030902050204" pitchFamily="34" charset="0"/>
                <a:ea typeface="微软雅黑" panose="020B0503020204020204" pitchFamily="34" charset="-122"/>
                <a:sym typeface="Arial" panose="020B0604020202020204" pitchFamily="34" charset="0"/>
              </a:rPr>
              <a:t>05</a:t>
            </a:r>
            <a:endParaRPr lang="zh-CN" altLang="en-US" sz="23900" b="1" dirty="0">
              <a:solidFill>
                <a:schemeClr val="accent2"/>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Freeform 6"/>
          <p:cNvSpPr>
            <a:spLocks/>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
          <p:cNvSpPr>
            <a:spLocks/>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1">
              <a:lumMod val="50000"/>
            </a:schemeClr>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xmlns="" val="3290832386"/>
      </p:ext>
    </p:extLst>
  </p:cSld>
  <p:clrMapOvr>
    <a:masterClrMapping/>
  </p:clrMapOvr>
  <p:transition spd="slow" advTm="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2258093" cy="553998"/>
          </a:xfrm>
          <a:prstGeom prst="rect">
            <a:avLst/>
          </a:prstGeom>
          <a:noFill/>
        </p:spPr>
        <p:txBody>
          <a:bodyPr wrap="square" lIns="0" tIns="0" rIns="0" bIns="0" rtlCol="0">
            <a:spAutoFit/>
          </a:bodyPr>
          <a:lstStyle/>
          <a:p>
            <a:pPr algn="dist" defTabSz="964278"/>
            <a:r>
              <a:rPr lang="zh-CN" altLang="en-US" sz="3600" b="1" dirty="0" smtClean="0">
                <a:solidFill>
                  <a:schemeClr val="accent1">
                    <a:lumMod val="75000"/>
                  </a:schemeClr>
                </a:solidFill>
                <a:latin typeface="微软雅黑" panose="020B0503020204020204" pitchFamily="34" charset="-122"/>
                <a:ea typeface="微软雅黑" panose="020B0503020204020204" pitchFamily="34" charset="-122"/>
                <a:cs typeface="+mn-ea"/>
                <a:sym typeface="+mn-lt"/>
              </a:rPr>
              <a:t>合作方式</a:t>
            </a:r>
            <a:endPar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596727" y="863686"/>
            <a:ext cx="1769855" cy="174295"/>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COOPERATION MODE</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5" name="图片占位符 3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39183" y="1771182"/>
            <a:ext cx="3033968" cy="2088242"/>
          </a:xfrm>
          <a:prstGeom prst="rect">
            <a:avLst/>
          </a:prstGeom>
          <a:solidFill>
            <a:schemeClr val="accent3"/>
          </a:solidFill>
        </p:spPr>
      </p:pic>
      <p:pic>
        <p:nvPicPr>
          <p:cNvPr id="6" name="图片占位符 3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39373" y="1771182"/>
            <a:ext cx="3069599" cy="2092300"/>
          </a:xfrm>
          <a:prstGeom prst="rect">
            <a:avLst/>
          </a:prstGeom>
          <a:solidFill>
            <a:schemeClr val="accent3"/>
          </a:solidFill>
        </p:spPr>
      </p:pic>
      <p:sp>
        <p:nvSpPr>
          <p:cNvPr id="7" name="等腰三角形 6"/>
          <p:cNvSpPr/>
          <p:nvPr/>
        </p:nvSpPr>
        <p:spPr>
          <a:xfrm rot="5400000">
            <a:off x="2339183" y="1775011"/>
            <a:ext cx="827314" cy="827314"/>
          </a:xfrm>
          <a:prstGeom prst="triangle">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黑体" panose="02010609060101010101" pitchFamily="49" charset="-122"/>
              <a:ea typeface="黑体" panose="02010609060101010101" pitchFamily="49" charset="-122"/>
            </a:endParaRPr>
          </a:p>
        </p:txBody>
      </p:sp>
      <p:sp>
        <p:nvSpPr>
          <p:cNvPr id="8" name="等腰三角形 7"/>
          <p:cNvSpPr/>
          <p:nvPr/>
        </p:nvSpPr>
        <p:spPr>
          <a:xfrm rot="5400000">
            <a:off x="7142865" y="1771519"/>
            <a:ext cx="827314" cy="834297"/>
          </a:xfrm>
          <a:prstGeom prst="triangle">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p:cNvSpPr txBox="1"/>
          <p:nvPr/>
        </p:nvSpPr>
        <p:spPr>
          <a:xfrm>
            <a:off x="2389955" y="1820731"/>
            <a:ext cx="300082" cy="369332"/>
          </a:xfrm>
          <a:prstGeom prst="rect">
            <a:avLst/>
          </a:prstGeom>
          <a:solidFill>
            <a:schemeClr val="accent3"/>
          </a:solidFill>
        </p:spPr>
        <p:txBody>
          <a:bodyPr wrap="none" rtlCol="0">
            <a:spAutoFit/>
          </a:bodyPr>
          <a:lstStyle/>
          <a:p>
            <a:r>
              <a:rPr lang="en-US" altLang="zh-CN" dirty="0">
                <a:solidFill>
                  <a:schemeClr val="bg1"/>
                </a:solidFill>
                <a:latin typeface="黑体" panose="02010609060101010101" pitchFamily="49" charset="-122"/>
                <a:ea typeface="黑体" panose="02010609060101010101" pitchFamily="49" charset="-122"/>
              </a:rPr>
              <a:t>1</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0" name="文本框 9"/>
          <p:cNvSpPr txBox="1"/>
          <p:nvPr/>
        </p:nvSpPr>
        <p:spPr>
          <a:xfrm>
            <a:off x="7192076" y="1820731"/>
            <a:ext cx="300082" cy="369332"/>
          </a:xfrm>
          <a:prstGeom prst="rect">
            <a:avLst/>
          </a:prstGeom>
          <a:solidFill>
            <a:schemeClr val="accent3"/>
          </a:solidFill>
        </p:spPr>
        <p:txBody>
          <a:bodyPr wrap="none" rtlCol="0">
            <a:spAutoFit/>
          </a:bodyPr>
          <a:lstStyle/>
          <a:p>
            <a:r>
              <a:rPr lang="en-US" altLang="zh-CN" dirty="0">
                <a:solidFill>
                  <a:schemeClr val="bg1"/>
                </a:solidFill>
                <a:latin typeface="黑体" panose="02010609060101010101" pitchFamily="49" charset="-122"/>
                <a:ea typeface="黑体" panose="02010609060101010101" pitchFamily="49" charset="-122"/>
              </a:rPr>
              <a:t>2</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1" name="矩形 10"/>
          <p:cNvSpPr/>
          <p:nvPr/>
        </p:nvSpPr>
        <p:spPr>
          <a:xfrm>
            <a:off x="3897159" y="3390625"/>
            <a:ext cx="1479241" cy="472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2" name="矩形 11"/>
          <p:cNvSpPr/>
          <p:nvPr/>
        </p:nvSpPr>
        <p:spPr>
          <a:xfrm>
            <a:off x="8729732" y="3390625"/>
            <a:ext cx="1479241" cy="472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3" name="文本框 12"/>
          <p:cNvSpPr txBox="1"/>
          <p:nvPr/>
        </p:nvSpPr>
        <p:spPr>
          <a:xfrm>
            <a:off x="4077007" y="3459314"/>
            <a:ext cx="1296144" cy="400110"/>
          </a:xfrm>
          <a:prstGeom prst="rect">
            <a:avLst/>
          </a:prstGeom>
          <a:noFill/>
        </p:spPr>
        <p:txBody>
          <a:bodyPr wrap="square" rtlCol="0">
            <a:spAutoFit/>
          </a:bodyPr>
          <a:lstStyle/>
          <a:p>
            <a:r>
              <a:rPr lang="zh-CN" altLang="en-US" sz="2000" b="1" dirty="0">
                <a:solidFill>
                  <a:prstClr val="white"/>
                </a:solidFill>
                <a:latin typeface="黑体" panose="02010609060101010101" pitchFamily="49" charset="-122"/>
                <a:ea typeface="黑体" panose="02010609060101010101" pitchFamily="49" charset="-122"/>
              </a:rPr>
              <a:t>技术合作</a:t>
            </a:r>
          </a:p>
        </p:txBody>
      </p:sp>
      <p:sp>
        <p:nvSpPr>
          <p:cNvPr id="14" name="矩形 13"/>
          <p:cNvSpPr/>
          <p:nvPr/>
        </p:nvSpPr>
        <p:spPr>
          <a:xfrm>
            <a:off x="8794491" y="3426884"/>
            <a:ext cx="1349722" cy="400110"/>
          </a:xfrm>
          <a:prstGeom prst="rect">
            <a:avLst/>
          </a:prstGeom>
        </p:spPr>
        <p:txBody>
          <a:bodyPr wrap="square">
            <a:spAutoFit/>
          </a:bodyPr>
          <a:lstStyle/>
          <a:p>
            <a:pPr algn="ctr" defTabSz="1285829" fontAlgn="auto">
              <a:spcBef>
                <a:spcPts val="0"/>
              </a:spcBef>
              <a:spcAft>
                <a:spcPts val="0"/>
              </a:spcAft>
              <a:defRPr/>
            </a:pPr>
            <a:r>
              <a:rPr lang="zh-CN" altLang="en-US" sz="2000" b="1" dirty="0">
                <a:solidFill>
                  <a:prstClr val="white"/>
                </a:solidFill>
                <a:latin typeface="黑体" panose="02010609060101010101" pitchFamily="49" charset="-122"/>
                <a:ea typeface="黑体" panose="02010609060101010101" pitchFamily="49" charset="-122"/>
              </a:rPr>
              <a:t>加 </a:t>
            </a:r>
            <a:r>
              <a:rPr lang="zh-CN" altLang="en-US" sz="2000" b="1" dirty="0" smtClean="0">
                <a:solidFill>
                  <a:prstClr val="white"/>
                </a:solidFill>
                <a:latin typeface="黑体" panose="02010609060101010101" pitchFamily="49" charset="-122"/>
                <a:ea typeface="黑体" panose="02010609060101010101" pitchFamily="49" charset="-122"/>
              </a:rPr>
              <a:t>盟</a:t>
            </a:r>
            <a:endParaRPr lang="zh-CN" altLang="en-US" sz="2000" b="1" dirty="0">
              <a:solidFill>
                <a:prstClr val="white"/>
              </a:solidFill>
              <a:latin typeface="黑体" panose="02010609060101010101" pitchFamily="49" charset="-122"/>
              <a:ea typeface="黑体" panose="02010609060101010101" pitchFamily="49" charset="-122"/>
            </a:endParaRPr>
          </a:p>
        </p:txBody>
      </p:sp>
      <p:sp>
        <p:nvSpPr>
          <p:cNvPr id="15" name="Rectangle 67"/>
          <p:cNvSpPr/>
          <p:nvPr/>
        </p:nvSpPr>
        <p:spPr>
          <a:xfrm flipH="1">
            <a:off x="1601589" y="4217938"/>
            <a:ext cx="4604282" cy="1846659"/>
          </a:xfrm>
          <a:prstGeom prst="rect">
            <a:avLst/>
          </a:prstGeom>
        </p:spPr>
        <p:txBody>
          <a:bodyPr wrap="square" lIns="0" tIns="0" rIns="0" bIns="0">
            <a:spAutoFit/>
          </a:bodyPr>
          <a:lstStyle/>
          <a:p>
            <a:pPr>
              <a:lnSpc>
                <a:spcPct val="150000"/>
              </a:lnSpc>
              <a:buFont typeface="Wingdings" pitchFamily="2" charset="2"/>
              <a:buChar char="Ø"/>
            </a:pP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合作</a:t>
            </a: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方需拥有专业的具备法人资格的生产工厂并具有该生产工厂的经营自主权；亦可与我方联合成立建筑体系生产和应用的有限公司或股份有限公司；</a:t>
            </a:r>
            <a:endParaRPr lang="en-US" altLang="zh-CN"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endParaRPr>
          </a:p>
          <a:p>
            <a:pPr>
              <a:lnSpc>
                <a:spcPct val="150000"/>
              </a:lnSpc>
              <a:buFont typeface="Wingdings" pitchFamily="2" charset="2"/>
              <a:buChar char="Ø"/>
            </a:pP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我方</a:t>
            </a: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配备专业技术人员提供建筑体系应用的全程技术咨询、指导及培训等。</a:t>
            </a:r>
            <a:endParaRPr lang="en-US" altLang="zh-CN"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16" name="Rectangle 55"/>
          <p:cNvSpPr/>
          <p:nvPr/>
        </p:nvSpPr>
        <p:spPr>
          <a:xfrm>
            <a:off x="6750031" y="4217938"/>
            <a:ext cx="4215848" cy="1419619"/>
          </a:xfrm>
          <a:prstGeom prst="rect">
            <a:avLst/>
          </a:prstGeom>
        </p:spPr>
        <p:txBody>
          <a:bodyPr wrap="square" lIns="0" tIns="0" rIns="0" bIns="0">
            <a:spAutoFit/>
          </a:bodyPr>
          <a:lstStyle/>
          <a:p>
            <a:pPr>
              <a:lnSpc>
                <a:spcPct val="150000"/>
              </a:lnSpc>
              <a:buFont typeface="Wingdings" pitchFamily="2" charset="2"/>
              <a:buChar char="Ø"/>
            </a:pP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每个</a:t>
            </a:r>
            <a:r>
              <a:rPr lang="zh-CN" altLang="en-US" sz="1600" dirty="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省</a:t>
            </a:r>
            <a:r>
              <a:rPr lang="en-US" altLang="zh-CN" sz="1600" dirty="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a:t>
            </a:r>
            <a:r>
              <a:rPr lang="zh-CN" altLang="en-US" sz="1600" dirty="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直辖市</a:t>
            </a:r>
            <a:r>
              <a:rPr lang="en-US" altLang="zh-CN" sz="1600" dirty="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a:t>
            </a:r>
            <a:r>
              <a:rPr lang="zh-CN" altLang="en-US" sz="1600" dirty="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自治区不超过</a:t>
            </a:r>
            <a:r>
              <a:rPr lang="en-US" altLang="zh-CN" sz="1600" dirty="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2</a:t>
            </a:r>
            <a:r>
              <a:rPr lang="zh-CN" altLang="en-US" sz="1600" dirty="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个合作伙伴，合作代理方享有在该地区内的代理权；</a:t>
            </a:r>
            <a:endParaRPr lang="en-US" altLang="zh-CN" sz="1600" dirty="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endParaRPr>
          </a:p>
          <a:p>
            <a:pPr algn="just">
              <a:lnSpc>
                <a:spcPct val="150000"/>
              </a:lnSpc>
              <a:buFont typeface="Wingdings" pitchFamily="2" charset="2"/>
              <a:buChar char="Ø"/>
            </a:pP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代理</a:t>
            </a:r>
            <a:r>
              <a:rPr lang="zh-CN" altLang="en-US" sz="1600" dirty="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方在其代理区域内有一定的政府资源；</a:t>
            </a:r>
            <a:endParaRPr lang="en-US" altLang="zh-CN" sz="1600" dirty="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endParaRPr>
          </a:p>
          <a:p>
            <a:pPr algn="just">
              <a:lnSpc>
                <a:spcPct val="150000"/>
              </a:lnSpc>
              <a:buFont typeface="Wingdings" pitchFamily="2" charset="2"/>
              <a:buChar char="Ø"/>
            </a:pPr>
            <a:r>
              <a:rPr lang="zh-CN" altLang="en-US" sz="1600" dirty="0" smtClean="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代理</a:t>
            </a:r>
            <a:r>
              <a:rPr lang="zh-CN" altLang="en-US" sz="1600" dirty="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rPr>
              <a:t>方需具有协作精神，诚实守信。</a:t>
            </a:r>
            <a:endParaRPr lang="en-US" altLang="zh-CN" sz="1600" dirty="0">
              <a:solidFill>
                <a:schemeClr val="tx1">
                  <a:lumMod val="75000"/>
                  <a:lumOff val="2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Tree>
    <p:extLst>
      <p:ext uri="{BB962C8B-B14F-4D97-AF65-F5344CB8AC3E}">
        <p14:creationId xmlns:p14="http://schemas.microsoft.com/office/powerpoint/2010/main" xmlns="" val="3256468383"/>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2258093" cy="553998"/>
          </a:xfrm>
          <a:prstGeom prst="rect">
            <a:avLst/>
          </a:prstGeom>
          <a:noFill/>
        </p:spPr>
        <p:txBody>
          <a:bodyPr wrap="square" lIns="0" tIns="0" rIns="0" bIns="0" rtlCol="0">
            <a:spAutoFit/>
          </a:bodyPr>
          <a:lstStyle/>
          <a:p>
            <a:pPr algn="dist" defTabSz="964278"/>
            <a:r>
              <a:rPr lang="zh-CN" altLang="en-US" sz="3600" b="1" dirty="0" smtClean="0">
                <a:solidFill>
                  <a:schemeClr val="accent1">
                    <a:lumMod val="75000"/>
                  </a:schemeClr>
                </a:solidFill>
                <a:latin typeface="微软雅黑" panose="020B0503020204020204" pitchFamily="34" charset="-122"/>
                <a:ea typeface="微软雅黑" panose="020B0503020204020204" pitchFamily="34" charset="-122"/>
                <a:cs typeface="+mn-ea"/>
                <a:sym typeface="+mn-lt"/>
              </a:rPr>
              <a:t>合作条件</a:t>
            </a:r>
            <a:endPar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483056" y="863686"/>
            <a:ext cx="2001696" cy="169277"/>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COOPERATION CONDITIONS</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5" name="TextBox 37"/>
          <p:cNvSpPr txBox="1"/>
          <p:nvPr/>
        </p:nvSpPr>
        <p:spPr>
          <a:xfrm>
            <a:off x="1997089" y="2188510"/>
            <a:ext cx="3080919" cy="389530"/>
          </a:xfrm>
          <a:prstGeom prst="rect">
            <a:avLst/>
          </a:prstGeom>
          <a:noFill/>
        </p:spPr>
        <p:txBody>
          <a:bodyPr wrap="square" lIns="0" tIns="0" rIns="0" bIns="0" rtlCol="0">
            <a:spAutoFit/>
          </a:bodyPr>
          <a:lstStyle/>
          <a:p>
            <a:pPr algn="ctr" fontAlgn="auto">
              <a:lnSpc>
                <a:spcPct val="150000"/>
              </a:lnSpc>
              <a:spcBef>
                <a:spcPts val="0"/>
              </a:spcBef>
              <a:spcAft>
                <a:spcPts val="0"/>
              </a:spcAft>
            </a:pPr>
            <a:r>
              <a:rPr lang="zh-CN" altLang="en-US" sz="2000" b="1" dirty="0">
                <a:solidFill>
                  <a:schemeClr val="tx2"/>
                </a:solidFill>
                <a:latin typeface="黑体" panose="02010609060101010101" pitchFamily="49" charset="-122"/>
                <a:ea typeface="黑体" panose="02010609060101010101" pitchFamily="49" charset="-122"/>
                <a:cs typeface="+mn-ea"/>
                <a:sym typeface="Arial" panose="020B0604020202020204" pitchFamily="34" charset="0"/>
              </a:rPr>
              <a:t>合作代理方需具备的条件</a:t>
            </a:r>
            <a:endParaRPr lang="en-US" altLang="zh-CN" sz="2000" b="1" dirty="0">
              <a:solidFill>
                <a:schemeClr val="tx2"/>
              </a:solidFill>
              <a:latin typeface="黑体" panose="02010609060101010101" pitchFamily="49" charset="-122"/>
              <a:ea typeface="黑体" panose="02010609060101010101" pitchFamily="49" charset="-122"/>
              <a:cs typeface="+mn-ea"/>
              <a:sym typeface="Arial" panose="020B0604020202020204" pitchFamily="34" charset="0"/>
            </a:endParaRPr>
          </a:p>
        </p:txBody>
      </p:sp>
      <p:grpSp>
        <p:nvGrpSpPr>
          <p:cNvPr id="6" name="组合 5"/>
          <p:cNvGrpSpPr/>
          <p:nvPr/>
        </p:nvGrpSpPr>
        <p:grpSpPr>
          <a:xfrm>
            <a:off x="930370" y="1924365"/>
            <a:ext cx="966693" cy="942275"/>
            <a:chOff x="4007979" y="3076052"/>
            <a:chExt cx="1272711" cy="1275845"/>
          </a:xfrm>
        </p:grpSpPr>
        <p:sp>
          <p:nvSpPr>
            <p:cNvPr id="7" name="Oval 16"/>
            <p:cNvSpPr/>
            <p:nvPr/>
          </p:nvSpPr>
          <p:spPr>
            <a:xfrm>
              <a:off x="4007979" y="3076052"/>
              <a:ext cx="1272711" cy="127584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黑体" panose="02010609060101010101" pitchFamily="49" charset="-122"/>
                <a:ea typeface="黑体" panose="02010609060101010101" pitchFamily="49" charset="-122"/>
              </a:endParaRPr>
            </a:p>
          </p:txBody>
        </p:sp>
        <p:sp>
          <p:nvSpPr>
            <p:cNvPr id="8" name="Shape 2616"/>
            <p:cNvSpPr/>
            <p:nvPr/>
          </p:nvSpPr>
          <p:spPr>
            <a:xfrm>
              <a:off x="4376805" y="3460902"/>
              <a:ext cx="535057" cy="48760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黑体" panose="02010609060101010101" pitchFamily="49" charset="-122"/>
                <a:ea typeface="黑体" panose="02010609060101010101" pitchFamily="49" charset="-122"/>
                <a:cs typeface="Lato Regular" charset="0"/>
              </a:endParaRPr>
            </a:p>
          </p:txBody>
        </p:sp>
      </p:grpSp>
      <p:grpSp>
        <p:nvGrpSpPr>
          <p:cNvPr id="9" name="组合 8"/>
          <p:cNvGrpSpPr/>
          <p:nvPr/>
        </p:nvGrpSpPr>
        <p:grpSpPr>
          <a:xfrm>
            <a:off x="5505592" y="1416472"/>
            <a:ext cx="1021043" cy="984939"/>
            <a:chOff x="6436770" y="1674371"/>
            <a:chExt cx="1272711" cy="1275845"/>
          </a:xfrm>
        </p:grpSpPr>
        <p:sp>
          <p:nvSpPr>
            <p:cNvPr id="10" name="Oval 17"/>
            <p:cNvSpPr/>
            <p:nvPr/>
          </p:nvSpPr>
          <p:spPr>
            <a:xfrm>
              <a:off x="6436770" y="1674371"/>
              <a:ext cx="1272711" cy="127584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黑体" panose="02010609060101010101" pitchFamily="49" charset="-122"/>
                <a:ea typeface="黑体" panose="02010609060101010101" pitchFamily="49" charset="-122"/>
              </a:endParaRPr>
            </a:p>
          </p:txBody>
        </p:sp>
        <p:sp>
          <p:nvSpPr>
            <p:cNvPr id="11" name="Shape 2618"/>
            <p:cNvSpPr/>
            <p:nvPr/>
          </p:nvSpPr>
          <p:spPr>
            <a:xfrm>
              <a:off x="6805624" y="2044164"/>
              <a:ext cx="535005" cy="536260"/>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黑体" panose="02010609060101010101" pitchFamily="49" charset="-122"/>
                <a:ea typeface="黑体" panose="02010609060101010101" pitchFamily="49" charset="-122"/>
                <a:cs typeface="Lato Regular" charset="0"/>
              </a:endParaRPr>
            </a:p>
          </p:txBody>
        </p:sp>
      </p:grpSp>
      <p:sp>
        <p:nvSpPr>
          <p:cNvPr id="12" name="TextBox 39"/>
          <p:cNvSpPr txBox="1"/>
          <p:nvPr/>
        </p:nvSpPr>
        <p:spPr>
          <a:xfrm>
            <a:off x="1302072" y="3301872"/>
            <a:ext cx="3076981" cy="1419619"/>
          </a:xfrm>
          <a:prstGeom prst="rect">
            <a:avLst/>
          </a:prstGeom>
          <a:noFill/>
        </p:spPr>
        <p:txBody>
          <a:bodyPr wrap="square" lIns="0" tIns="0" rIns="0" bIns="0" rtlCol="0">
            <a:spAutoFit/>
          </a:bodyPr>
          <a:lstStyle/>
          <a:p>
            <a:pPr algn="just" fontAlgn="auto">
              <a:lnSpc>
                <a:spcPct val="150000"/>
              </a:lnSpc>
              <a:spcBef>
                <a:spcPts val="0"/>
              </a:spcBef>
              <a:spcAft>
                <a:spcPts val="0"/>
              </a:spcAft>
              <a:buFont typeface="Wingdings" pitchFamily="2" charset="2"/>
              <a:buChar char="Ø"/>
            </a:pPr>
            <a:r>
              <a:rPr lang="zh-CN" altLang="en-US"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rPr>
              <a:t>拥有代理区域住宅、公共建筑建设领域丰厚的市场资源；</a:t>
            </a:r>
            <a:endParaRPr lang="en-US" altLang="zh-CN"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endParaRPr>
          </a:p>
          <a:p>
            <a:pPr algn="just" fontAlgn="auto">
              <a:lnSpc>
                <a:spcPct val="150000"/>
              </a:lnSpc>
              <a:spcBef>
                <a:spcPts val="0"/>
              </a:spcBef>
              <a:spcAft>
                <a:spcPts val="0"/>
              </a:spcAft>
              <a:buFont typeface="Wingdings" pitchFamily="2" charset="2"/>
              <a:buChar char="Ø"/>
            </a:pPr>
            <a:r>
              <a:rPr lang="zh-CN" altLang="en-US"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rPr>
              <a:t>具备丰富的市场推广经验和能力；</a:t>
            </a:r>
            <a:endParaRPr lang="en-US" altLang="zh-CN"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endParaRPr>
          </a:p>
          <a:p>
            <a:pPr algn="just" fontAlgn="auto">
              <a:lnSpc>
                <a:spcPct val="150000"/>
              </a:lnSpc>
              <a:spcBef>
                <a:spcPts val="0"/>
              </a:spcBef>
              <a:spcAft>
                <a:spcPts val="0"/>
              </a:spcAft>
              <a:buFont typeface="Wingdings" pitchFamily="2" charset="2"/>
              <a:buChar char="Ø"/>
            </a:pPr>
            <a:r>
              <a:rPr lang="zh-CN" altLang="en-US"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rPr>
              <a:t>具有协作精神，诚实守信。</a:t>
            </a:r>
            <a:endParaRPr lang="en-US" altLang="zh-CN"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13" name="TextBox 38"/>
          <p:cNvSpPr txBox="1"/>
          <p:nvPr/>
        </p:nvSpPr>
        <p:spPr>
          <a:xfrm>
            <a:off x="6858003" y="1701948"/>
            <a:ext cx="3461261" cy="389530"/>
          </a:xfrm>
          <a:prstGeom prst="rect">
            <a:avLst/>
          </a:prstGeom>
          <a:noFill/>
        </p:spPr>
        <p:txBody>
          <a:bodyPr wrap="square" lIns="0" tIns="0" rIns="0" bIns="0" rtlCol="0">
            <a:spAutoFit/>
          </a:bodyPr>
          <a:lstStyle/>
          <a:p>
            <a:pPr algn="ctr" fontAlgn="auto">
              <a:lnSpc>
                <a:spcPct val="150000"/>
              </a:lnSpc>
              <a:spcBef>
                <a:spcPts val="0"/>
              </a:spcBef>
              <a:spcAft>
                <a:spcPts val="0"/>
              </a:spcAft>
            </a:pPr>
            <a:r>
              <a:rPr lang="zh-CN" altLang="en-US" sz="2000" b="1" dirty="0">
                <a:solidFill>
                  <a:schemeClr val="tx2"/>
                </a:solidFill>
                <a:latin typeface="黑体" panose="02010609060101010101" pitchFamily="49" charset="-122"/>
                <a:ea typeface="黑体" panose="02010609060101010101" pitchFamily="49" charset="-122"/>
                <a:cs typeface="+mn-ea"/>
                <a:sym typeface="Arial" panose="020B0604020202020204" pitchFamily="34" charset="0"/>
              </a:rPr>
              <a:t>技术合作方需具备的条件</a:t>
            </a:r>
            <a:endParaRPr lang="en-US" altLang="zh-CN" sz="2000" b="1" dirty="0">
              <a:solidFill>
                <a:schemeClr val="tx2"/>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14" name="矩形 13"/>
          <p:cNvSpPr/>
          <p:nvPr/>
        </p:nvSpPr>
        <p:spPr>
          <a:xfrm>
            <a:off x="5441312" y="2642547"/>
            <a:ext cx="6345913" cy="3046988"/>
          </a:xfrm>
          <a:prstGeom prst="rect">
            <a:avLst/>
          </a:prstGeom>
        </p:spPr>
        <p:txBody>
          <a:bodyPr wrap="square">
            <a:spAutoFit/>
          </a:bodyPr>
          <a:lstStyle/>
          <a:p>
            <a:pPr algn="just" fontAlgn="auto">
              <a:lnSpc>
                <a:spcPct val="150000"/>
              </a:lnSpc>
              <a:spcBef>
                <a:spcPts val="0"/>
              </a:spcBef>
              <a:spcAft>
                <a:spcPts val="0"/>
              </a:spcAft>
              <a:buFont typeface="Wingdings" pitchFamily="2" charset="2"/>
              <a:buChar char="Ø"/>
            </a:pPr>
            <a:r>
              <a:rPr lang="zh-CN" altLang="en-US"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rPr>
              <a:t>负责成立建筑产业化建筑体系生产、推广和应用的有限责任公司或股份制有限公司；</a:t>
            </a:r>
            <a:endParaRPr lang="en-US" altLang="zh-CN"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endParaRPr>
          </a:p>
          <a:p>
            <a:pPr algn="just" fontAlgn="auto">
              <a:lnSpc>
                <a:spcPct val="150000"/>
              </a:lnSpc>
              <a:spcBef>
                <a:spcPts val="0"/>
              </a:spcBef>
              <a:spcAft>
                <a:spcPts val="0"/>
              </a:spcAft>
              <a:buFont typeface="Wingdings" pitchFamily="2" charset="2"/>
              <a:buChar char="Ø"/>
            </a:pPr>
            <a:r>
              <a:rPr lang="zh-CN" altLang="en-US"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rPr>
              <a:t>负责提供体系生产所需场地、厂房；</a:t>
            </a:r>
            <a:endParaRPr lang="en-US" altLang="zh-CN"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endParaRPr>
          </a:p>
          <a:p>
            <a:pPr algn="just" fontAlgn="auto">
              <a:lnSpc>
                <a:spcPct val="150000"/>
              </a:lnSpc>
              <a:spcBef>
                <a:spcPts val="0"/>
              </a:spcBef>
              <a:spcAft>
                <a:spcPts val="0"/>
              </a:spcAft>
              <a:buFont typeface="Wingdings" pitchFamily="2" charset="2"/>
              <a:buChar char="Ø"/>
            </a:pPr>
            <a:r>
              <a:rPr lang="zh-CN" altLang="en-US"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rPr>
              <a:t>购置体系生产所需的成套设备和相关配套设备；</a:t>
            </a:r>
            <a:endParaRPr lang="en-US" altLang="zh-CN"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endParaRPr>
          </a:p>
          <a:p>
            <a:pPr algn="just" fontAlgn="auto">
              <a:lnSpc>
                <a:spcPct val="150000"/>
              </a:lnSpc>
              <a:spcBef>
                <a:spcPts val="0"/>
              </a:spcBef>
              <a:spcAft>
                <a:spcPts val="0"/>
              </a:spcAft>
              <a:buFont typeface="Wingdings" pitchFamily="2" charset="2"/>
              <a:buChar char="Ø"/>
            </a:pPr>
            <a:r>
              <a:rPr lang="zh-CN" altLang="en-US"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rPr>
              <a:t>在双方签订协议</a:t>
            </a:r>
            <a:r>
              <a:rPr lang="en-US" altLang="zh-CN"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rPr>
              <a:t>12</a:t>
            </a:r>
            <a:r>
              <a:rPr lang="zh-CN" altLang="en-US"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rPr>
              <a:t>个月内建立生产工厂并正式投产；</a:t>
            </a:r>
            <a:endParaRPr lang="en-US" altLang="zh-CN"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endParaRPr>
          </a:p>
          <a:p>
            <a:pPr algn="just" fontAlgn="auto">
              <a:lnSpc>
                <a:spcPct val="150000"/>
              </a:lnSpc>
              <a:spcBef>
                <a:spcPts val="0"/>
              </a:spcBef>
              <a:spcAft>
                <a:spcPts val="0"/>
              </a:spcAft>
              <a:buFont typeface="Wingdings" pitchFamily="2" charset="2"/>
              <a:buChar char="Ø"/>
            </a:pPr>
            <a:r>
              <a:rPr lang="zh-CN" altLang="en-US"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rPr>
              <a:t>负责生产工厂的管理，保证产品符合技术规范和质量标准；</a:t>
            </a:r>
            <a:endParaRPr lang="en-US" altLang="zh-CN"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endParaRPr>
          </a:p>
          <a:p>
            <a:pPr algn="just" fontAlgn="auto">
              <a:lnSpc>
                <a:spcPct val="150000"/>
              </a:lnSpc>
              <a:spcBef>
                <a:spcPts val="0"/>
              </a:spcBef>
              <a:spcAft>
                <a:spcPts val="0"/>
              </a:spcAft>
              <a:buFont typeface="Wingdings" pitchFamily="2" charset="2"/>
              <a:buChar char="Ø"/>
            </a:pPr>
            <a:r>
              <a:rPr lang="zh-CN" altLang="en-US"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rPr>
              <a:t>负责所生产产品的推广应用，确保产品正确使用；</a:t>
            </a:r>
            <a:endParaRPr lang="en-US" altLang="zh-CN"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endParaRPr>
          </a:p>
          <a:p>
            <a:pPr algn="just" fontAlgn="auto">
              <a:lnSpc>
                <a:spcPct val="150000"/>
              </a:lnSpc>
              <a:spcBef>
                <a:spcPts val="0"/>
              </a:spcBef>
              <a:spcAft>
                <a:spcPts val="0"/>
              </a:spcAft>
              <a:buFont typeface="Wingdings" pitchFamily="2" charset="2"/>
              <a:buChar char="Ø"/>
            </a:pPr>
            <a:r>
              <a:rPr lang="zh-CN" altLang="en-US"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rPr>
              <a:t>组建专业的生产、推广和管理团队，定期接受我方安排的各类培训；</a:t>
            </a:r>
            <a:endParaRPr lang="en-US" altLang="zh-CN" sz="1600" dirty="0">
              <a:solidFill>
                <a:schemeClr val="bg2">
                  <a:lumMod val="25000"/>
                </a:schemeClr>
              </a:solidFill>
              <a:latin typeface="黑体" panose="02010609060101010101" pitchFamily="49" charset="-122"/>
              <a:ea typeface="黑体" panose="02010609060101010101" pitchFamily="49" charset="-122"/>
              <a:cs typeface="+mn-ea"/>
              <a:sym typeface="Arial" panose="020B0604020202020204" pitchFamily="34" charset="0"/>
            </a:endParaRPr>
          </a:p>
        </p:txBody>
      </p:sp>
    </p:spTree>
    <p:extLst>
      <p:ext uri="{BB962C8B-B14F-4D97-AF65-F5344CB8AC3E}">
        <p14:creationId xmlns:p14="http://schemas.microsoft.com/office/powerpoint/2010/main" xmlns="" val="3645515193"/>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9" y="289737"/>
            <a:ext cx="2129894" cy="553998"/>
          </a:xfrm>
          <a:prstGeom prst="rect">
            <a:avLst/>
          </a:prstGeom>
          <a:noFill/>
        </p:spPr>
        <p:txBody>
          <a:bodyPr wrap="square" lIns="0" tIns="0" rIns="0" bIns="0" rtlCol="0">
            <a:spAutoFit/>
          </a:bodyPr>
          <a:lstStyle/>
          <a:p>
            <a:pPr algn="dist" defTabSz="964278"/>
            <a:r>
              <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公司愿景</a:t>
            </a:r>
          </a:p>
        </p:txBody>
      </p:sp>
      <p:sp>
        <p:nvSpPr>
          <p:cNvPr id="73" name="文本框 72"/>
          <p:cNvSpPr txBox="1"/>
          <p:nvPr/>
        </p:nvSpPr>
        <p:spPr>
          <a:xfrm>
            <a:off x="570882" y="867162"/>
            <a:ext cx="1697847" cy="174295"/>
          </a:xfrm>
          <a:prstGeom prst="rect">
            <a:avLst/>
          </a:prstGeom>
          <a:noFill/>
        </p:spPr>
        <p:txBody>
          <a:bodyPr wrap="square" lIns="0" tIns="0" rIns="0" bIns="0" rtlCol="0">
            <a:spAutoFit/>
          </a:bodyPr>
          <a:lstStyle/>
          <a:p>
            <a:pPr algn="dist" defTabSz="964278"/>
            <a:r>
              <a:rPr lang="en-US" altLang="zh-CN"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COMPANY VISION</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7" name="等腰三角形 16"/>
          <p:cNvSpPr/>
          <p:nvPr/>
        </p:nvSpPr>
        <p:spPr bwMode="auto">
          <a:xfrm rot="5400000">
            <a:off x="-359049" y="3326906"/>
            <a:ext cx="1799233" cy="10804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p>
        </p:txBody>
      </p:sp>
      <p:sp>
        <p:nvSpPr>
          <p:cNvPr id="18" name="任意多边形 17"/>
          <p:cNvSpPr/>
          <p:nvPr/>
        </p:nvSpPr>
        <p:spPr>
          <a:xfrm>
            <a:off x="1071857" y="3858191"/>
            <a:ext cx="11768682" cy="0"/>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19" name="组合 4"/>
          <p:cNvGrpSpPr>
            <a:grpSpLocks/>
          </p:cNvGrpSpPr>
          <p:nvPr/>
        </p:nvGrpSpPr>
        <p:grpSpPr bwMode="auto">
          <a:xfrm>
            <a:off x="2551872" y="3460842"/>
            <a:ext cx="774607" cy="776840"/>
            <a:chOff x="2307521" y="2283162"/>
            <a:chExt cx="551398" cy="551398"/>
          </a:xfrm>
        </p:grpSpPr>
        <p:sp>
          <p:nvSpPr>
            <p:cNvPr id="20" name="矩形 19"/>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1" name="五角星 2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22" name="组合 42"/>
          <p:cNvGrpSpPr>
            <a:grpSpLocks/>
          </p:cNvGrpSpPr>
          <p:nvPr/>
        </p:nvGrpSpPr>
        <p:grpSpPr bwMode="auto">
          <a:xfrm>
            <a:off x="5674858" y="3460842"/>
            <a:ext cx="774609" cy="776840"/>
            <a:chOff x="2307521" y="2283162"/>
            <a:chExt cx="551398" cy="551398"/>
          </a:xfrm>
        </p:grpSpPr>
        <p:sp>
          <p:nvSpPr>
            <p:cNvPr id="23" name="矩形 22"/>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4" name="五角星 23"/>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27" name="组合 55"/>
          <p:cNvGrpSpPr>
            <a:grpSpLocks/>
          </p:cNvGrpSpPr>
          <p:nvPr/>
        </p:nvGrpSpPr>
        <p:grpSpPr bwMode="auto">
          <a:xfrm>
            <a:off x="8938480" y="3460842"/>
            <a:ext cx="776840" cy="776840"/>
            <a:chOff x="2307521" y="2283162"/>
            <a:chExt cx="551398" cy="551398"/>
          </a:xfrm>
        </p:grpSpPr>
        <p:sp>
          <p:nvSpPr>
            <p:cNvPr id="28" name="矩形 27"/>
            <p:cNvSpPr/>
            <p:nvPr/>
          </p:nvSpPr>
          <p:spPr>
            <a:xfrm>
              <a:off x="2307521" y="2283162"/>
              <a:ext cx="551398" cy="551398"/>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9" name="五角星 28"/>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30" name="组合 7"/>
          <p:cNvGrpSpPr>
            <a:grpSpLocks/>
          </p:cNvGrpSpPr>
          <p:nvPr/>
        </p:nvGrpSpPr>
        <p:grpSpPr bwMode="auto">
          <a:xfrm>
            <a:off x="1143185" y="1918696"/>
            <a:ext cx="4711242" cy="1398167"/>
            <a:chOff x="4296891" y="826870"/>
            <a:chExt cx="3348240" cy="994449"/>
          </a:xfrm>
        </p:grpSpPr>
        <p:sp>
          <p:nvSpPr>
            <p:cNvPr id="31" name="文本框 66"/>
            <p:cNvSpPr txBox="1">
              <a:spLocks noChangeArrowheads="1"/>
            </p:cNvSpPr>
            <p:nvPr/>
          </p:nvSpPr>
          <p:spPr bwMode="auto">
            <a:xfrm>
              <a:off x="4296891" y="1361615"/>
              <a:ext cx="3348240" cy="459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tx2">
                      <a:lumMod val="75000"/>
                    </a:schemeClr>
                  </a:solidFill>
                  <a:latin typeface="黑体" panose="02010609060101010101" pitchFamily="49" charset="-122"/>
                  <a:ea typeface="黑体" panose="02010609060101010101" pitchFamily="49" charset="-122"/>
                  <a:cs typeface="+mn-ea"/>
                  <a:sym typeface="+mn-lt"/>
                </a:rPr>
                <a:t>打造国家级建筑行业权威平台</a:t>
              </a:r>
            </a:p>
          </p:txBody>
        </p:sp>
        <p:sp>
          <p:nvSpPr>
            <p:cNvPr id="32" name="任意多边形 31"/>
            <p:cNvSpPr/>
            <p:nvPr/>
          </p:nvSpPr>
          <p:spPr>
            <a:xfrm>
              <a:off x="4354766" y="1286573"/>
              <a:ext cx="28715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3" name="文本框 66"/>
            <p:cNvSpPr txBox="1">
              <a:spLocks noChangeArrowheads="1"/>
            </p:cNvSpPr>
            <p:nvPr/>
          </p:nvSpPr>
          <p:spPr bwMode="auto">
            <a:xfrm>
              <a:off x="4296891" y="826870"/>
              <a:ext cx="409215" cy="459704"/>
            </a:xfrm>
            <a:prstGeom prst="rect">
              <a:avLst/>
            </a:prstGeom>
            <a:no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en-US" altLang="zh-CN" sz="3600" b="1" dirty="0" smtClean="0">
                  <a:solidFill>
                    <a:schemeClr val="accent3">
                      <a:lumMod val="75000"/>
                    </a:schemeClr>
                  </a:solidFill>
                  <a:ea typeface="微软雅黑" panose="020B0503020204020204" pitchFamily="34" charset="-122"/>
                </a:rPr>
                <a:t>01</a:t>
              </a:r>
              <a:endParaRPr lang="zh-CN" altLang="en-US" sz="3600" b="1" dirty="0">
                <a:solidFill>
                  <a:schemeClr val="accent3">
                    <a:lumMod val="75000"/>
                  </a:schemeClr>
                </a:solidFill>
                <a:ea typeface="微软雅黑" panose="020B0503020204020204" pitchFamily="34" charset="-122"/>
              </a:endParaRPr>
            </a:p>
          </p:txBody>
        </p:sp>
      </p:grpSp>
      <p:grpSp>
        <p:nvGrpSpPr>
          <p:cNvPr id="34" name="组合 7"/>
          <p:cNvGrpSpPr>
            <a:grpSpLocks/>
          </p:cNvGrpSpPr>
          <p:nvPr/>
        </p:nvGrpSpPr>
        <p:grpSpPr bwMode="auto">
          <a:xfrm>
            <a:off x="4500549" y="4545264"/>
            <a:ext cx="5585844" cy="1413347"/>
            <a:chOff x="3911228" y="822935"/>
            <a:chExt cx="3969812" cy="1005247"/>
          </a:xfrm>
        </p:grpSpPr>
        <p:sp>
          <p:nvSpPr>
            <p:cNvPr id="35" name="文本框 66"/>
            <p:cNvSpPr txBox="1">
              <a:spLocks noChangeArrowheads="1"/>
            </p:cNvSpPr>
            <p:nvPr/>
          </p:nvSpPr>
          <p:spPr bwMode="auto">
            <a:xfrm>
              <a:off x="3911228" y="1368477"/>
              <a:ext cx="3969812" cy="459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tx2">
                      <a:lumMod val="75000"/>
                    </a:schemeClr>
                  </a:solidFill>
                  <a:latin typeface="黑体" panose="02010609060101010101" pitchFamily="49" charset="-122"/>
                  <a:ea typeface="黑体" panose="02010609060101010101" pitchFamily="49" charset="-122"/>
                  <a:cs typeface="+mn-ea"/>
                </a:rPr>
                <a:t>打造国内装配式建筑全产业</a:t>
              </a:r>
              <a:r>
                <a:rPr lang="zh-CN" altLang="en-US" sz="2400" dirty="0" smtClean="0">
                  <a:solidFill>
                    <a:schemeClr val="tx2">
                      <a:lumMod val="75000"/>
                    </a:schemeClr>
                  </a:solidFill>
                  <a:latin typeface="黑体" panose="02010609060101010101" pitchFamily="49" charset="-122"/>
                  <a:ea typeface="黑体" panose="02010609060101010101" pitchFamily="49" charset="-122"/>
                  <a:cs typeface="+mn-ea"/>
                </a:rPr>
                <a:t>链服务平台</a:t>
              </a:r>
              <a:endParaRPr lang="zh-CN" altLang="en-US" sz="2400" dirty="0">
                <a:solidFill>
                  <a:schemeClr val="tx2">
                    <a:lumMod val="75000"/>
                  </a:schemeClr>
                </a:solidFill>
                <a:latin typeface="黑体" panose="02010609060101010101" pitchFamily="49" charset="-122"/>
                <a:ea typeface="黑体" panose="02010609060101010101" pitchFamily="49" charset="-122"/>
                <a:cs typeface="+mn-ea"/>
              </a:endParaRPr>
            </a:p>
          </p:txBody>
        </p:sp>
        <p:sp>
          <p:nvSpPr>
            <p:cNvPr id="36" name="任意多边形 35"/>
            <p:cNvSpPr/>
            <p:nvPr/>
          </p:nvSpPr>
          <p:spPr>
            <a:xfrm>
              <a:off x="4111394" y="1282640"/>
              <a:ext cx="28715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7" name="文本框 66"/>
            <p:cNvSpPr txBox="1">
              <a:spLocks noChangeArrowheads="1"/>
            </p:cNvSpPr>
            <p:nvPr/>
          </p:nvSpPr>
          <p:spPr bwMode="auto">
            <a:xfrm>
              <a:off x="3920950" y="822935"/>
              <a:ext cx="484405" cy="459705"/>
            </a:xfrm>
            <a:prstGeom prst="rect">
              <a:avLst/>
            </a:prstGeom>
            <a:no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en-US" altLang="zh-CN" sz="3600" b="1" dirty="0" smtClean="0">
                  <a:solidFill>
                    <a:schemeClr val="accent3">
                      <a:lumMod val="75000"/>
                    </a:schemeClr>
                  </a:solidFill>
                  <a:ea typeface="微软雅黑" panose="020B0503020204020204" pitchFamily="34" charset="-122"/>
                </a:rPr>
                <a:t>02</a:t>
              </a:r>
              <a:endParaRPr lang="zh-CN" altLang="en-US" sz="3600" b="1" dirty="0">
                <a:solidFill>
                  <a:schemeClr val="accent3">
                    <a:lumMod val="75000"/>
                  </a:schemeClr>
                </a:solidFill>
                <a:ea typeface="微软雅黑" panose="020B0503020204020204" pitchFamily="34" charset="-122"/>
              </a:endParaRPr>
            </a:p>
          </p:txBody>
        </p:sp>
      </p:grpSp>
      <p:grpSp>
        <p:nvGrpSpPr>
          <p:cNvPr id="38" name="组合 7"/>
          <p:cNvGrpSpPr>
            <a:grpSpLocks/>
          </p:cNvGrpSpPr>
          <p:nvPr/>
        </p:nvGrpSpPr>
        <p:grpSpPr bwMode="auto">
          <a:xfrm>
            <a:off x="7297389" y="1924843"/>
            <a:ext cx="5180658" cy="1382608"/>
            <a:chOff x="3793426" y="850951"/>
            <a:chExt cx="3681850" cy="983382"/>
          </a:xfrm>
        </p:grpSpPr>
        <p:sp>
          <p:nvSpPr>
            <p:cNvPr id="39" name="文本框 66"/>
            <p:cNvSpPr txBox="1">
              <a:spLocks noChangeArrowheads="1"/>
            </p:cNvSpPr>
            <p:nvPr/>
          </p:nvSpPr>
          <p:spPr bwMode="auto">
            <a:xfrm>
              <a:off x="3813415" y="1374629"/>
              <a:ext cx="3661861" cy="459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a:solidFill>
                    <a:schemeClr val="tx2">
                      <a:lumMod val="75000"/>
                    </a:schemeClr>
                  </a:solidFill>
                  <a:latin typeface="黑体" panose="02010609060101010101" pitchFamily="49" charset="-122"/>
                  <a:ea typeface="黑体" panose="02010609060101010101" pitchFamily="49" charset="-122"/>
                  <a:cs typeface="+mn-ea"/>
                  <a:sym typeface="+mn-lt"/>
                </a:rPr>
                <a:t>打造装配式建筑</a:t>
              </a:r>
              <a:r>
                <a:rPr lang="zh-CN" altLang="en-US" sz="2400" dirty="0" smtClean="0">
                  <a:solidFill>
                    <a:schemeClr val="tx2">
                      <a:lumMod val="75000"/>
                    </a:schemeClr>
                  </a:solidFill>
                  <a:latin typeface="黑体" panose="02010609060101010101" pitchFamily="49" charset="-122"/>
                  <a:ea typeface="黑体" panose="02010609060101010101" pitchFamily="49" charset="-122"/>
                  <a:cs typeface="+mn-ea"/>
                  <a:sym typeface="+mn-lt"/>
                </a:rPr>
                <a:t>钢结构专业技术平台</a:t>
              </a:r>
              <a:endParaRPr lang="zh-CN" altLang="en-US" sz="2400" dirty="0">
                <a:solidFill>
                  <a:schemeClr val="tx2">
                    <a:lumMod val="75000"/>
                  </a:schemeClr>
                </a:solidFill>
                <a:latin typeface="黑体" panose="02010609060101010101" pitchFamily="49" charset="-122"/>
                <a:ea typeface="黑体" panose="02010609060101010101" pitchFamily="49" charset="-122"/>
                <a:cs typeface="+mn-ea"/>
                <a:sym typeface="+mn-lt"/>
              </a:endParaRPr>
            </a:p>
          </p:txBody>
        </p:sp>
        <p:sp>
          <p:nvSpPr>
            <p:cNvPr id="40" name="任意多边形 39"/>
            <p:cNvSpPr/>
            <p:nvPr/>
          </p:nvSpPr>
          <p:spPr>
            <a:xfrm>
              <a:off x="3902399" y="1306281"/>
              <a:ext cx="28715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1" name="文本框 66"/>
            <p:cNvSpPr txBox="1">
              <a:spLocks noChangeArrowheads="1"/>
            </p:cNvSpPr>
            <p:nvPr/>
          </p:nvSpPr>
          <p:spPr bwMode="auto">
            <a:xfrm>
              <a:off x="3793426" y="850951"/>
              <a:ext cx="485544" cy="459704"/>
            </a:xfrm>
            <a:prstGeom prst="rect">
              <a:avLst/>
            </a:prstGeom>
            <a:no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en-US" altLang="zh-CN" sz="3600" b="1" dirty="0" smtClean="0">
                  <a:solidFill>
                    <a:schemeClr val="accent3">
                      <a:lumMod val="75000"/>
                    </a:schemeClr>
                  </a:solidFill>
                  <a:ea typeface="微软雅黑" panose="020B0503020204020204" pitchFamily="34" charset="-122"/>
                </a:rPr>
                <a:t>03</a:t>
              </a:r>
              <a:endParaRPr lang="zh-CN" altLang="en-US" sz="3600" b="1" dirty="0">
                <a:solidFill>
                  <a:schemeClr val="accent3">
                    <a:lumMod val="75000"/>
                  </a:schemeClr>
                </a:solidFill>
                <a:ea typeface="微软雅黑" panose="020B0503020204020204" pitchFamily="34" charset="-122"/>
              </a:endParaRPr>
            </a:p>
          </p:txBody>
        </p:sp>
      </p:grpSp>
    </p:spTree>
    <p:extLst>
      <p:ext uri="{BB962C8B-B14F-4D97-AF65-F5344CB8AC3E}">
        <p14:creationId xmlns:p14="http://schemas.microsoft.com/office/powerpoint/2010/main" xmlns="" val="1064508905"/>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848" y="0"/>
            <a:ext cx="12865598" cy="723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3449836" y="4486711"/>
            <a:ext cx="6480001"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800" dirty="0" smtClean="0">
                <a:solidFill>
                  <a:schemeClr val="bg1"/>
                </a:solidFill>
                <a:latin typeface="黑体" panose="02010609060101010101" pitchFamily="49" charset="-122"/>
                <a:ea typeface="黑体" panose="02010609060101010101" pitchFamily="49" charset="-122"/>
                <a:cs typeface="Arial" panose="020B0604020202020204" pitchFamily="34" charset="0"/>
              </a:rPr>
              <a:t>2019</a:t>
            </a:r>
            <a:r>
              <a:rPr lang="zh-CN" altLang="en-US" sz="1800" dirty="0" smtClean="0">
                <a:solidFill>
                  <a:schemeClr val="bg1"/>
                </a:solidFill>
                <a:latin typeface="黑体" panose="02010609060101010101" pitchFamily="49" charset="-122"/>
                <a:ea typeface="黑体" panose="02010609060101010101" pitchFamily="49" charset="-122"/>
                <a:cs typeface="Arial" panose="020B0604020202020204" pitchFamily="34" charset="0"/>
              </a:rPr>
              <a:t>年</a:t>
            </a:r>
            <a:r>
              <a:rPr lang="en-US" altLang="zh-CN" sz="1800" dirty="0" smtClean="0">
                <a:solidFill>
                  <a:schemeClr val="bg1"/>
                </a:solidFill>
                <a:latin typeface="黑体" panose="02010609060101010101" pitchFamily="49" charset="-122"/>
                <a:ea typeface="黑体" panose="02010609060101010101" pitchFamily="49" charset="-122"/>
                <a:cs typeface="Arial" panose="020B0604020202020204" pitchFamily="34" charset="0"/>
              </a:rPr>
              <a:t>3</a:t>
            </a:r>
            <a:r>
              <a:rPr lang="zh-CN" altLang="en-US" sz="1800" dirty="0" smtClean="0">
                <a:solidFill>
                  <a:schemeClr val="bg1"/>
                </a:solidFill>
                <a:latin typeface="黑体" panose="02010609060101010101" pitchFamily="49" charset="-122"/>
                <a:ea typeface="黑体" panose="02010609060101010101" pitchFamily="49" charset="-122"/>
                <a:cs typeface="Arial" panose="020B0604020202020204" pitchFamily="34" charset="0"/>
              </a:rPr>
              <a:t>月</a:t>
            </a:r>
            <a:endParaRPr lang="zh-CN" altLang="en-US" sz="1800" dirty="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sp>
        <p:nvSpPr>
          <p:cNvPr id="8" name="矩形 259"/>
          <p:cNvSpPr>
            <a:spLocks noChangeArrowheads="1"/>
          </p:cNvSpPr>
          <p:nvPr/>
        </p:nvSpPr>
        <p:spPr bwMode="auto">
          <a:xfrm>
            <a:off x="3357541" y="2486366"/>
            <a:ext cx="677592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b="1" spc="300" dirty="0">
                <a:solidFill>
                  <a:schemeClr val="bg1"/>
                </a:solidFill>
                <a:latin typeface="黑体" panose="02010609060101010101" pitchFamily="49" charset="-122"/>
                <a:ea typeface="黑体" panose="02010609060101010101" pitchFamily="49" charset="-122"/>
                <a:cs typeface="Lato Black" charset="0"/>
              </a:rPr>
              <a:t>感谢聆听 批评指导</a:t>
            </a:r>
          </a:p>
        </p:txBody>
      </p:sp>
      <p:sp>
        <p:nvSpPr>
          <p:cNvPr id="9" name="矩形 259"/>
          <p:cNvSpPr>
            <a:spLocks noChangeArrowheads="1"/>
          </p:cNvSpPr>
          <p:nvPr/>
        </p:nvSpPr>
        <p:spPr bwMode="auto">
          <a:xfrm>
            <a:off x="3500417" y="4116391"/>
            <a:ext cx="641985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dirty="0">
                <a:solidFill>
                  <a:schemeClr val="bg1"/>
                </a:solidFill>
                <a:latin typeface="黑体" panose="02010609060101010101" pitchFamily="49" charset="-122"/>
                <a:ea typeface="黑体" panose="02010609060101010101" pitchFamily="49" charset="-122"/>
                <a:cs typeface="Arial" panose="020B0604020202020204" pitchFamily="34" charset="0"/>
              </a:rPr>
              <a:t>北京中联建研科技有限公司</a:t>
            </a:r>
          </a:p>
        </p:txBody>
      </p:sp>
      <p:sp>
        <p:nvSpPr>
          <p:cNvPr id="2" name="矩形 1"/>
          <p:cNvSpPr/>
          <p:nvPr/>
        </p:nvSpPr>
        <p:spPr>
          <a:xfrm>
            <a:off x="2500285" y="2044689"/>
            <a:ext cx="7868188" cy="32403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380546046"/>
      </p:ext>
    </p:extLst>
  </p:cSld>
  <p:clrMapOvr>
    <a:masterClrMapping/>
  </p:clrMapOvr>
  <mc:AlternateContent xmlns:mc="http://schemas.openxmlformats.org/markup-compatibility/2006">
    <mc:Choice xmlns:p14="http://schemas.microsoft.com/office/powerpoint/2010/main" xmlns="" Requires="p14">
      <p:transition spd="slow" p14:dur="1200" advTm="0">
        <p:dissolve/>
      </p:transition>
    </mc:Choice>
    <mc:Fallback>
      <p:transition spd="slow" advTm="0">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2293950" y="3319980"/>
            <a:ext cx="4076757" cy="1260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anchor="ctr">
            <a:spAutoFit/>
          </a:bodyPr>
          <a:lstStyle/>
          <a:p>
            <a:pPr algn="ctr"/>
            <a:r>
              <a:rPr lang="zh-CN" altLang="en-US" sz="7593"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企业介绍</a:t>
            </a:r>
            <a:endParaRPr lang="zh-CN" altLang="en-US" sz="7593"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4" name="矩形 10"/>
          <p:cNvSpPr>
            <a:spLocks noChangeArrowheads="1"/>
          </p:cNvSpPr>
          <p:nvPr/>
        </p:nvSpPr>
        <p:spPr bwMode="auto">
          <a:xfrm>
            <a:off x="2285971" y="2444761"/>
            <a:ext cx="4076264" cy="40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altLang="zh-CN" sz="2002"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ENTERPRISE INTRODUCTION</a:t>
            </a:r>
            <a:endParaRPr lang="zh-CN" altLang="en-US" sz="2002"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headEnd/>
            <a:tailEnd/>
          </a:ln>
          <a:extLst>
            <a:ext uri="{909E8E84-426E-40DD-AFC4-6F175D3DCCD1}">
              <a14:hiddenFill xmlns:a14="http://schemas.microsoft.com/office/drawing/2010/main" xmlns="">
                <a:noFill/>
              </a14:hiddenFill>
            </a:ext>
          </a:extLst>
        </p:spPr>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7293470" y="1614088"/>
            <a:ext cx="2994731" cy="377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anchor="ctr">
            <a:spAutoFit/>
          </a:bodyPr>
          <a:lstStyle/>
          <a:p>
            <a:r>
              <a:rPr lang="en-US" sz="23900" dirty="0" smtClean="0">
                <a:solidFill>
                  <a:schemeClr val="accent2"/>
                </a:solidFill>
                <a:latin typeface="Impact" panose="020B0806030902050204" pitchFamily="34" charset="0"/>
                <a:ea typeface="微软雅黑" panose="020B0503020204020204" pitchFamily="34" charset="-122"/>
                <a:sym typeface="Arial" panose="020B0604020202020204" pitchFamily="34" charset="0"/>
              </a:rPr>
              <a:t>01</a:t>
            </a:r>
            <a:endParaRPr lang="zh-CN" altLang="en-US" sz="23900" b="1" dirty="0">
              <a:solidFill>
                <a:schemeClr val="accent2"/>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Freeform 6"/>
          <p:cNvSpPr>
            <a:spLocks/>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
          <p:cNvSpPr>
            <a:spLocks/>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1">
              <a:lumMod val="50000"/>
            </a:schemeClr>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xmlns="" val="1320269989"/>
      </p:ext>
    </p:extLst>
  </p:cSld>
  <p:clrMapOvr>
    <a:masterClrMapping/>
  </p:clrMapOvr>
  <p:transition spd="slow" advTm="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04652" y="1686965"/>
            <a:ext cx="7357371" cy="4832092"/>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黑体" panose="02010609060101010101" pitchFamily="49" charset="-122"/>
                <a:ea typeface="黑体" panose="02010609060101010101" pitchFamily="49" charset="-122"/>
              </a:rPr>
              <a:t>   </a:t>
            </a:r>
            <a:r>
              <a:rPr lang="zh-CN" altLang="en-US" sz="1400" dirty="0" smtClean="0">
                <a:solidFill>
                  <a:schemeClr val="tx1">
                    <a:lumMod val="75000"/>
                    <a:lumOff val="25000"/>
                  </a:schemeClr>
                </a:solidFill>
                <a:latin typeface="黑体" panose="02010609060101010101" pitchFamily="49" charset="-122"/>
                <a:ea typeface="黑体" panose="02010609060101010101" pitchFamily="49" charset="-122"/>
              </a:rPr>
              <a:t> 北京中联建研科技有限公司</a:t>
            </a:r>
            <a:r>
              <a:rPr lang="zh-CN" altLang="en-US" sz="1400" dirty="0">
                <a:solidFill>
                  <a:schemeClr val="tx1">
                    <a:lumMod val="75000"/>
                    <a:lumOff val="25000"/>
                  </a:schemeClr>
                </a:solidFill>
                <a:latin typeface="黑体" panose="02010609060101010101" pitchFamily="49" charset="-122"/>
                <a:ea typeface="黑体" panose="02010609060101010101" pitchFamily="49" charset="-122"/>
              </a:rPr>
              <a:t>是一家致力于建筑产业现代化的高新技术企业，秉承做工业化绿色建筑的先行者和实践者。主要从事钢结构装配式建筑设计、装配式技术研发、装配式技术指导、</a:t>
            </a:r>
            <a:r>
              <a:rPr lang="en-US" altLang="zh-CN" sz="1400" dirty="0">
                <a:solidFill>
                  <a:schemeClr val="tx1">
                    <a:lumMod val="75000"/>
                    <a:lumOff val="25000"/>
                  </a:schemeClr>
                </a:solidFill>
                <a:latin typeface="黑体" panose="02010609060101010101" pitchFamily="49" charset="-122"/>
                <a:ea typeface="黑体" panose="02010609060101010101" pitchFamily="49" charset="-122"/>
              </a:rPr>
              <a:t>BIM</a:t>
            </a:r>
            <a:r>
              <a:rPr lang="zh-CN" altLang="en-US" sz="1400" dirty="0">
                <a:solidFill>
                  <a:schemeClr val="tx1">
                    <a:lumMod val="75000"/>
                    <a:lumOff val="25000"/>
                  </a:schemeClr>
                </a:solidFill>
                <a:latin typeface="黑体" panose="02010609060101010101" pitchFamily="49" charset="-122"/>
                <a:ea typeface="黑体" panose="02010609060101010101" pitchFamily="49" charset="-122"/>
              </a:rPr>
              <a:t>信息化管理、</a:t>
            </a:r>
            <a:r>
              <a:rPr lang="en-US" altLang="zh-CN" sz="1400" dirty="0">
                <a:solidFill>
                  <a:schemeClr val="tx1">
                    <a:lumMod val="75000"/>
                    <a:lumOff val="25000"/>
                  </a:schemeClr>
                </a:solidFill>
                <a:latin typeface="黑体" panose="02010609060101010101" pitchFamily="49" charset="-122"/>
                <a:ea typeface="黑体" panose="02010609060101010101" pitchFamily="49" charset="-122"/>
              </a:rPr>
              <a:t>EPC</a:t>
            </a:r>
            <a:r>
              <a:rPr lang="zh-CN" altLang="en-US" sz="1400" dirty="0">
                <a:solidFill>
                  <a:schemeClr val="tx1">
                    <a:lumMod val="75000"/>
                    <a:lumOff val="25000"/>
                  </a:schemeClr>
                </a:solidFill>
                <a:latin typeface="黑体" panose="02010609060101010101" pitchFamily="49" charset="-122"/>
                <a:ea typeface="黑体" panose="02010609060101010101" pitchFamily="49" charset="-122"/>
              </a:rPr>
              <a:t>项目总咨询等专业服务，是集研发设计、技术咨询、成本分析、人才培训等为一体的钢结构建筑产业化技术方案提供商</a:t>
            </a:r>
            <a:r>
              <a:rPr lang="zh-CN" altLang="en-US" sz="1400" dirty="0" smtClean="0">
                <a:solidFill>
                  <a:schemeClr val="tx1">
                    <a:lumMod val="75000"/>
                    <a:lumOff val="25000"/>
                  </a:schemeClr>
                </a:solidFill>
                <a:latin typeface="黑体" panose="02010609060101010101" pitchFamily="49" charset="-122"/>
                <a:ea typeface="黑体" panose="02010609060101010101" pitchFamily="49" charset="-122"/>
              </a:rPr>
              <a:t>。</a:t>
            </a:r>
            <a:endParaRPr lang="en-US" altLang="zh-CN" sz="1400" dirty="0" smtClean="0">
              <a:solidFill>
                <a:schemeClr val="tx1">
                  <a:lumMod val="75000"/>
                  <a:lumOff val="25000"/>
                </a:schemeClr>
              </a:solidFill>
              <a:latin typeface="黑体" panose="02010609060101010101" pitchFamily="49" charset="-122"/>
              <a:ea typeface="黑体" panose="02010609060101010101" pitchFamily="49" charset="-122"/>
            </a:endParaRPr>
          </a:p>
          <a:p>
            <a:pPr>
              <a:lnSpc>
                <a:spcPct val="150000"/>
              </a:lnSpc>
            </a:pPr>
            <a:endParaRPr lang="zh-CN" altLang="en-US" sz="1400" dirty="0">
              <a:solidFill>
                <a:schemeClr val="tx1">
                  <a:lumMod val="75000"/>
                  <a:lumOff val="25000"/>
                </a:schemeClr>
              </a:solidFill>
              <a:latin typeface="黑体" panose="02010609060101010101" pitchFamily="49" charset="-122"/>
              <a:ea typeface="黑体" panose="02010609060101010101" pitchFamily="49" charset="-122"/>
            </a:endParaRPr>
          </a:p>
          <a:p>
            <a:pPr>
              <a:lnSpc>
                <a:spcPct val="150000"/>
              </a:lnSpc>
            </a:pPr>
            <a:r>
              <a:rPr lang="zh-CN" altLang="en-US" sz="1400" dirty="0" smtClean="0">
                <a:solidFill>
                  <a:schemeClr val="tx1">
                    <a:lumMod val="75000"/>
                    <a:lumOff val="25000"/>
                  </a:schemeClr>
                </a:solidFill>
                <a:latin typeface="黑体" panose="02010609060101010101" pitchFamily="49" charset="-122"/>
                <a:ea typeface="黑体" panose="02010609060101010101" pitchFamily="49" charset="-122"/>
              </a:rPr>
              <a:t>  </a:t>
            </a:r>
            <a:r>
              <a:rPr lang="zh-CN" altLang="en-US" sz="1400" dirty="0" smtClean="0">
                <a:solidFill>
                  <a:schemeClr val="tx1">
                    <a:lumMod val="75000"/>
                    <a:lumOff val="25000"/>
                  </a:schemeClr>
                </a:solidFill>
                <a:latin typeface="黑体" panose="02010609060101010101" pitchFamily="49" charset="-122"/>
                <a:ea typeface="黑体" panose="02010609060101010101" pitchFamily="49" charset="-122"/>
              </a:rPr>
              <a:t>  </a:t>
            </a:r>
            <a:r>
              <a:rPr lang="zh-CN" altLang="en-US" sz="1400" dirty="0" smtClean="0">
                <a:solidFill>
                  <a:schemeClr val="tx1">
                    <a:lumMod val="75000"/>
                    <a:lumOff val="25000"/>
                  </a:schemeClr>
                </a:solidFill>
                <a:latin typeface="黑体" panose="02010609060101010101" pitchFamily="49" charset="-122"/>
                <a:ea typeface="黑体" panose="02010609060101010101" pitchFamily="49" charset="-122"/>
              </a:rPr>
              <a:t>公司</a:t>
            </a:r>
            <a:r>
              <a:rPr lang="zh-CN" altLang="en-US" sz="1400" dirty="0">
                <a:solidFill>
                  <a:schemeClr val="tx1">
                    <a:lumMod val="75000"/>
                    <a:lumOff val="25000"/>
                  </a:schemeClr>
                </a:solidFill>
                <a:latin typeface="黑体" panose="02010609060101010101" pitchFamily="49" charset="-122"/>
                <a:ea typeface="黑体" panose="02010609060101010101" pitchFamily="49" charset="-122"/>
              </a:rPr>
              <a:t>与中国建筑科学研究院有限公司、中国建筑标准设计研究院、住房和城乡建设部科技与产业化发展中心、中国建筑金属结构协会等国内一流的前沿科研机构和行业协会通力合作，以提升装配式钢结构技术为己任，促进钢结构行业规范管理为目标，充分发挥企业技术研发优势，不断增强企业核心竞争力，努力提升在行业中的地位和价值，真正成为中国钢结构建筑技术创新的引领者</a:t>
            </a:r>
            <a:r>
              <a:rPr lang="zh-CN" altLang="en-US" sz="1400" dirty="0" smtClean="0">
                <a:solidFill>
                  <a:schemeClr val="tx1">
                    <a:lumMod val="75000"/>
                    <a:lumOff val="25000"/>
                  </a:schemeClr>
                </a:solidFill>
                <a:latin typeface="黑体" panose="02010609060101010101" pitchFamily="49" charset="-122"/>
                <a:ea typeface="黑体" panose="02010609060101010101" pitchFamily="49" charset="-122"/>
              </a:rPr>
              <a:t>。</a:t>
            </a:r>
            <a:endParaRPr lang="en-US" altLang="zh-CN" sz="1400" dirty="0" smtClean="0">
              <a:solidFill>
                <a:schemeClr val="tx1">
                  <a:lumMod val="75000"/>
                  <a:lumOff val="25000"/>
                </a:schemeClr>
              </a:solidFill>
              <a:latin typeface="黑体" panose="02010609060101010101" pitchFamily="49" charset="-122"/>
              <a:ea typeface="黑体" panose="02010609060101010101" pitchFamily="49" charset="-122"/>
            </a:endParaRPr>
          </a:p>
          <a:p>
            <a:pPr>
              <a:lnSpc>
                <a:spcPct val="150000"/>
              </a:lnSpc>
            </a:pPr>
            <a:endParaRPr lang="zh-CN" altLang="en-US" sz="1400" dirty="0">
              <a:solidFill>
                <a:schemeClr val="tx1">
                  <a:lumMod val="75000"/>
                  <a:lumOff val="25000"/>
                </a:schemeClr>
              </a:solidFill>
              <a:latin typeface="黑体" panose="02010609060101010101" pitchFamily="49" charset="-122"/>
              <a:ea typeface="黑体" panose="02010609060101010101" pitchFamily="49" charset="-122"/>
            </a:endParaRPr>
          </a:p>
          <a:p>
            <a:pPr>
              <a:lnSpc>
                <a:spcPct val="150000"/>
              </a:lnSpc>
            </a:pPr>
            <a:r>
              <a:rPr lang="zh-CN" altLang="en-US" sz="1400" dirty="0" smtClean="0">
                <a:solidFill>
                  <a:schemeClr val="tx1">
                    <a:lumMod val="75000"/>
                    <a:lumOff val="25000"/>
                  </a:schemeClr>
                </a:solidFill>
                <a:latin typeface="黑体" panose="02010609060101010101" pitchFamily="49" charset="-122"/>
                <a:ea typeface="黑体" panose="02010609060101010101" pitchFamily="49" charset="-122"/>
              </a:rPr>
              <a:t>  </a:t>
            </a:r>
            <a:r>
              <a:rPr lang="zh-CN" altLang="en-US" sz="1400" dirty="0" smtClean="0">
                <a:solidFill>
                  <a:schemeClr val="tx1">
                    <a:lumMod val="75000"/>
                    <a:lumOff val="25000"/>
                  </a:schemeClr>
                </a:solidFill>
                <a:latin typeface="黑体" panose="02010609060101010101" pitchFamily="49" charset="-122"/>
                <a:ea typeface="黑体" panose="02010609060101010101" pitchFamily="49" charset="-122"/>
              </a:rPr>
              <a:t>  </a:t>
            </a:r>
            <a:r>
              <a:rPr lang="zh-CN" altLang="en-US" sz="1400" dirty="0" smtClean="0">
                <a:solidFill>
                  <a:schemeClr val="tx1">
                    <a:lumMod val="75000"/>
                    <a:lumOff val="25000"/>
                  </a:schemeClr>
                </a:solidFill>
                <a:latin typeface="黑体" panose="02010609060101010101" pitchFamily="49" charset="-122"/>
                <a:ea typeface="黑体" panose="02010609060101010101" pitchFamily="49" charset="-122"/>
              </a:rPr>
              <a:t>公司</a:t>
            </a:r>
            <a:r>
              <a:rPr lang="zh-CN" altLang="en-US" sz="1400" dirty="0">
                <a:solidFill>
                  <a:schemeClr val="tx1">
                    <a:lumMod val="75000"/>
                    <a:lumOff val="25000"/>
                  </a:schemeClr>
                </a:solidFill>
                <a:latin typeface="黑体" panose="02010609060101010101" pitchFamily="49" charset="-122"/>
                <a:ea typeface="黑体" panose="02010609060101010101" pitchFamily="49" charset="-122"/>
              </a:rPr>
              <a:t>已参与完成国内多个试点示范项目，其中学校、医院、保障房、公租房等产业化项目已经顺利竣工或正在进行。公司拥有中关村高新技术企业证书，成功登陆北京四版市场（企业代码</a:t>
            </a:r>
            <a:r>
              <a:rPr lang="en-US" altLang="zh-CN" sz="1400" dirty="0">
                <a:solidFill>
                  <a:schemeClr val="tx1">
                    <a:lumMod val="75000"/>
                    <a:lumOff val="25000"/>
                  </a:schemeClr>
                </a:solidFill>
                <a:latin typeface="黑体" panose="02010609060101010101" pitchFamily="49" charset="-122"/>
                <a:ea typeface="黑体" panose="02010609060101010101" pitchFamily="49" charset="-122"/>
              </a:rPr>
              <a:t>ZS4327</a:t>
            </a:r>
            <a:r>
              <a:rPr lang="zh-CN" altLang="en-US" sz="1400" dirty="0">
                <a:solidFill>
                  <a:schemeClr val="tx1">
                    <a:lumMod val="75000"/>
                    <a:lumOff val="25000"/>
                  </a:schemeClr>
                </a:solidFill>
                <a:latin typeface="黑体" panose="02010609060101010101" pitchFamily="49" charset="-122"/>
                <a:ea typeface="黑体" panose="02010609060101010101" pitchFamily="49" charset="-122"/>
              </a:rPr>
              <a:t>），成为中国建筑金属结构</a:t>
            </a:r>
            <a:r>
              <a:rPr lang="zh-CN" altLang="en-US" sz="1400" dirty="0" smtClean="0">
                <a:solidFill>
                  <a:schemeClr val="tx1">
                    <a:lumMod val="75000"/>
                    <a:lumOff val="25000"/>
                  </a:schemeClr>
                </a:solidFill>
                <a:latin typeface="黑体" panose="02010609060101010101" pitchFamily="49" charset="-122"/>
                <a:ea typeface="黑体" panose="02010609060101010101" pitchFamily="49" charset="-122"/>
              </a:rPr>
              <a:t>协会</a:t>
            </a:r>
            <a:r>
              <a:rPr lang="zh-CN" altLang="en-US" sz="1400" dirty="0" smtClean="0">
                <a:solidFill>
                  <a:schemeClr val="tx1">
                    <a:lumMod val="75000"/>
                    <a:lumOff val="25000"/>
                  </a:schemeClr>
                </a:solidFill>
                <a:latin typeface="黑体" panose="02010609060101010101" pitchFamily="49" charset="-122"/>
                <a:ea typeface="黑体" panose="02010609060101010101" pitchFamily="49" charset="-122"/>
              </a:rPr>
              <a:t>会员</a:t>
            </a:r>
            <a:r>
              <a:rPr lang="zh-CN" altLang="en-US" sz="1400" dirty="0" smtClean="0">
                <a:solidFill>
                  <a:schemeClr val="tx1">
                    <a:lumMod val="75000"/>
                    <a:lumOff val="25000"/>
                  </a:schemeClr>
                </a:solidFill>
                <a:latin typeface="黑体" panose="02010609060101010101" pitchFamily="49" charset="-122"/>
                <a:ea typeface="黑体" panose="02010609060101010101" pitchFamily="49" charset="-122"/>
              </a:rPr>
              <a:t>单位</a:t>
            </a:r>
            <a:r>
              <a:rPr lang="zh-CN" altLang="en-US" sz="1400" dirty="0">
                <a:solidFill>
                  <a:schemeClr val="tx1">
                    <a:lumMod val="75000"/>
                    <a:lumOff val="25000"/>
                  </a:schemeClr>
                </a:solidFill>
                <a:latin typeface="黑体" panose="02010609060101010101" pitchFamily="49" charset="-122"/>
                <a:ea typeface="黑体" panose="02010609060101010101" pitchFamily="49" charset="-122"/>
              </a:rPr>
              <a:t>。</a:t>
            </a:r>
          </a:p>
          <a:p>
            <a:endParaRPr lang="zh-CN" altLang="en-US" sz="1400" dirty="0"/>
          </a:p>
        </p:txBody>
      </p:sp>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2157437" cy="553998"/>
          </a:xfrm>
          <a:prstGeom prst="rect">
            <a:avLst/>
          </a:prstGeom>
          <a:noFill/>
        </p:spPr>
        <p:txBody>
          <a:bodyPr wrap="square" lIns="0" tIns="0" rIns="0" bIns="0" rtlCol="0">
            <a:spAutoFit/>
          </a:bodyPr>
          <a:lstStyle/>
          <a:p>
            <a:pPr algn="dist" defTabSz="964278"/>
            <a:r>
              <a:rPr lang="zh-CN" altLang="en-US" sz="3600" b="1" dirty="0" smtClean="0">
                <a:solidFill>
                  <a:schemeClr val="accent1">
                    <a:lumMod val="75000"/>
                  </a:schemeClr>
                </a:solidFill>
                <a:latin typeface="微软雅黑" panose="020B0503020204020204" pitchFamily="34" charset="-122"/>
                <a:ea typeface="微软雅黑" panose="020B0503020204020204" pitchFamily="34" charset="-122"/>
                <a:cs typeface="+mn-ea"/>
                <a:sym typeface="+mn-lt"/>
              </a:rPr>
              <a:t>企业简介</a:t>
            </a:r>
            <a:endPar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498241" y="868704"/>
            <a:ext cx="1870669" cy="169277"/>
          </a:xfrm>
          <a:prstGeom prst="rect">
            <a:avLst/>
          </a:prstGeom>
          <a:noFill/>
        </p:spPr>
        <p:txBody>
          <a:bodyPr wrap="square" lIns="0" tIns="0" rIns="0" bIns="0" rtlCol="0">
            <a:spAutoFit/>
          </a:bodyPr>
          <a:lstStyle/>
          <a:p>
            <a:pPr algn="dist" defTabSz="964278"/>
            <a:r>
              <a:rPr lang="en-US" altLang="zh-CN" sz="1100" dirty="0" smtClean="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COMPANY PROFILE</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3" name="组合 2"/>
          <p:cNvGrpSpPr/>
          <p:nvPr/>
        </p:nvGrpSpPr>
        <p:grpSpPr>
          <a:xfrm>
            <a:off x="353" y="868704"/>
            <a:ext cx="12034168" cy="5650353"/>
            <a:chOff x="-3" y="-546192"/>
            <a:chExt cx="13562633" cy="7092940"/>
          </a:xfrm>
        </p:grpSpPr>
        <p:pic>
          <p:nvPicPr>
            <p:cNvPr id="56" name="Picture 4" descr="https://timgsa.baidu.com/timg?image&amp;quality=80&amp;size=b9999_10000&amp;sec=1532695810353&amp;di=1c55cce4bc9307db40462ee1f1348ae8&amp;imgtype=0&amp;src=http%3A%2F%2Fimgsrc.baidu.com%2Fimage%2Fc0%253Dpixel_huitu%252C0%252C0%252C294%252C40%2Fsign%3D7d8d1c190ae93901420f857e1294318b%2Fbd315c6034a85edf8ce55a1a42540923dd547599.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566"/>
            <a:stretch/>
          </p:blipFill>
          <p:spPr bwMode="auto">
            <a:xfrm>
              <a:off x="-2" y="281545"/>
              <a:ext cx="5023021" cy="3195788"/>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2" descr="https://timgsa.baidu.com/timg?image&amp;quality=80&amp;size=b9999_10000&amp;sec=1532695507515&amp;di=6b7ddf120a964725bbcc0aeafaed1103&amp;imgtype=0&amp;src=http%3A%2F%2Fimg005.hc360.cn%2Fy5%2FM05%2FE8%2F02%2FwKhQUVXVneOEeTHpAAAAALsOCMk30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 y="3739043"/>
              <a:ext cx="5023021" cy="2807705"/>
            </a:xfrm>
            <a:prstGeom prst="rect">
              <a:avLst/>
            </a:prstGeom>
            <a:noFill/>
            <a:extLst>
              <a:ext uri="{909E8E84-426E-40DD-AFC4-6F175D3DCCD1}">
                <a14:hiddenFill xmlns:a14="http://schemas.microsoft.com/office/drawing/2010/main" xmlns="">
                  <a:solidFill>
                    <a:srgbClr val="FFFFFF"/>
                  </a:solidFill>
                </a14:hiddenFill>
              </a:ext>
            </a:extLst>
          </p:spPr>
        </p:pic>
        <p:sp>
          <p:nvSpPr>
            <p:cNvPr id="58" name="矩形 57"/>
            <p:cNvSpPr/>
            <p:nvPr/>
          </p:nvSpPr>
          <p:spPr>
            <a:xfrm>
              <a:off x="5853022" y="-546192"/>
              <a:ext cx="7709608" cy="1680643"/>
            </a:xfrm>
            <a:prstGeom prst="rect">
              <a:avLst/>
            </a:prstGeom>
          </p:spPr>
          <p:txBody>
            <a:bodyPr wrap="square">
              <a:spAutoFit/>
            </a:bodyPr>
            <a:lstStyle/>
            <a:p>
              <a:pPr algn="ctr">
                <a:lnSpc>
                  <a:spcPct val="150000"/>
                </a:lnSpc>
              </a:pPr>
              <a:r>
                <a:rPr lang="zh-CN" altLang="en-US" sz="2800" dirty="0" smtClean="0">
                  <a:solidFill>
                    <a:schemeClr val="tx2">
                      <a:lumMod val="50000"/>
                    </a:schemeClr>
                  </a:solidFill>
                  <a:latin typeface="黑体" panose="02010609060101010101" pitchFamily="49" charset="-122"/>
                  <a:ea typeface="黑体" panose="02010609060101010101" pitchFamily="49" charset="-122"/>
                </a:rPr>
                <a:t>北京中联建研科技有限公司</a:t>
              </a:r>
              <a:endParaRPr lang="en-US" altLang="zh-CN" sz="2800" dirty="0" smtClean="0">
                <a:solidFill>
                  <a:schemeClr val="tx2">
                    <a:lumMod val="50000"/>
                  </a:schemeClr>
                </a:solidFill>
                <a:latin typeface="黑体" panose="02010609060101010101" pitchFamily="49" charset="-122"/>
                <a:ea typeface="黑体" panose="02010609060101010101" pitchFamily="49" charset="-122"/>
              </a:endParaRPr>
            </a:p>
            <a:p>
              <a:pPr algn="ctr">
                <a:lnSpc>
                  <a:spcPct val="150000"/>
                </a:lnSpc>
              </a:pPr>
              <a:endParaRPr lang="en-US" altLang="zh-CN" sz="1400" b="1" dirty="0">
                <a:solidFill>
                  <a:schemeClr val="tx1">
                    <a:lumMod val="75000"/>
                    <a:lumOff val="25000"/>
                  </a:schemeClr>
                </a:solidFill>
                <a:latin typeface="黑体" panose="02010609060101010101" pitchFamily="49" charset="-122"/>
                <a:ea typeface="黑体" panose="02010609060101010101" pitchFamily="49" charset="-122"/>
              </a:endParaRPr>
            </a:p>
            <a:p>
              <a:pPr>
                <a:lnSpc>
                  <a:spcPct val="150000"/>
                </a:lnSpc>
              </a:pPr>
              <a:r>
                <a:rPr lang="en-US" altLang="zh-CN" sz="1200" dirty="0">
                  <a:solidFill>
                    <a:schemeClr val="tx1">
                      <a:lumMod val="75000"/>
                      <a:lumOff val="25000"/>
                    </a:schemeClr>
                  </a:solidFill>
                  <a:latin typeface="黑体" panose="02010609060101010101" pitchFamily="49" charset="-122"/>
                  <a:ea typeface="黑体" panose="02010609060101010101" pitchFamily="49" charset="-122"/>
                </a:rPr>
                <a:t>       </a:t>
              </a:r>
            </a:p>
          </p:txBody>
        </p:sp>
      </p:grpSp>
    </p:spTree>
    <p:extLst>
      <p:ext uri="{BB962C8B-B14F-4D97-AF65-F5344CB8AC3E}">
        <p14:creationId xmlns:p14="http://schemas.microsoft.com/office/powerpoint/2010/main" xmlns="" val="3218991286"/>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2157437" cy="553998"/>
          </a:xfrm>
          <a:prstGeom prst="rect">
            <a:avLst/>
          </a:prstGeom>
          <a:noFill/>
        </p:spPr>
        <p:txBody>
          <a:bodyPr wrap="square" lIns="0" tIns="0" rIns="0" bIns="0" rtlCol="0">
            <a:spAutoFit/>
          </a:bodyPr>
          <a:lstStyle/>
          <a:p>
            <a:pPr algn="dist" defTabSz="964278"/>
            <a:r>
              <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合作机构</a:t>
            </a:r>
          </a:p>
        </p:txBody>
      </p:sp>
      <p:sp>
        <p:nvSpPr>
          <p:cNvPr id="73" name="文本框 72"/>
          <p:cNvSpPr txBox="1"/>
          <p:nvPr/>
        </p:nvSpPr>
        <p:spPr>
          <a:xfrm>
            <a:off x="498241" y="868704"/>
            <a:ext cx="1870669" cy="169277"/>
          </a:xfrm>
          <a:prstGeom prst="rect">
            <a:avLst/>
          </a:prstGeom>
          <a:noFill/>
        </p:spPr>
        <p:txBody>
          <a:bodyPr wrap="square" lIns="0" tIns="0" rIns="0" bIns="0" rtlCol="0">
            <a:spAutoFit/>
          </a:bodyPr>
          <a:lstStyle/>
          <a:p>
            <a:pPr algn="dist" defTabSz="964278"/>
            <a:r>
              <a:rPr lang="en-US" altLang="zh-CN" sz="1100" dirty="0" smtClean="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COOPERATION AENCY</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grpSp>
        <p:nvGrpSpPr>
          <p:cNvPr id="2" name="组合 1"/>
          <p:cNvGrpSpPr/>
          <p:nvPr/>
        </p:nvGrpSpPr>
        <p:grpSpPr>
          <a:xfrm>
            <a:off x="257247" y="1528093"/>
            <a:ext cx="12190413" cy="4884477"/>
            <a:chOff x="0" y="811648"/>
            <a:chExt cx="12190413" cy="4884477"/>
          </a:xfrm>
        </p:grpSpPr>
        <p:pic>
          <p:nvPicPr>
            <p:cNvPr id="12" name="图片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39630" y="990094"/>
              <a:ext cx="4890690" cy="749906"/>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42074" y="2115459"/>
              <a:ext cx="3888432" cy="514501"/>
            </a:xfrm>
            <a:prstGeom prst="rect">
              <a:avLst/>
            </a:prstGeom>
          </p:spPr>
        </p:pic>
        <p:pic>
          <p:nvPicPr>
            <p:cNvPr id="14" name="图片 13"/>
            <p:cNvPicPr>
              <a:picLocks noChangeAspect="1"/>
            </p:cNvPicPr>
            <p:nvPr/>
          </p:nvPicPr>
          <p:blipFill>
            <a:blip r:embed="rId5"/>
            <a:stretch>
              <a:fillRect/>
            </a:stretch>
          </p:blipFill>
          <p:spPr>
            <a:xfrm>
              <a:off x="713378" y="3848242"/>
              <a:ext cx="5384302" cy="600556"/>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788294" y="4877816"/>
              <a:ext cx="3234469" cy="603647"/>
            </a:xfrm>
            <a:prstGeom prst="rect">
              <a:avLst/>
            </a:prstGeom>
          </p:spPr>
        </p:pic>
        <p:pic>
          <p:nvPicPr>
            <p:cNvPr id="16" name="图片 15"/>
            <p:cNvPicPr>
              <a:picLocks noChangeAspect="1"/>
            </p:cNvPicPr>
            <p:nvPr/>
          </p:nvPicPr>
          <p:blipFill rotWithShape="1">
            <a:blip r:embed="rId7">
              <a:extLst>
                <a:ext uri="{28A0092B-C50C-407E-A947-70E740481C1C}">
                  <a14:useLocalDpi xmlns:a14="http://schemas.microsoft.com/office/drawing/2010/main" xmlns="" val="0"/>
                </a:ext>
              </a:extLst>
            </a:blip>
            <a:srcRect l="3628" t="18467" r="4834" b="7177"/>
            <a:stretch/>
          </p:blipFill>
          <p:spPr>
            <a:xfrm>
              <a:off x="7348756" y="3204596"/>
              <a:ext cx="4841657" cy="2491529"/>
            </a:xfrm>
            <a:prstGeom prst="rect">
              <a:avLst/>
            </a:prstGeom>
          </p:spPr>
        </p:pic>
        <p:pic>
          <p:nvPicPr>
            <p:cNvPr id="17" name="图片 16"/>
            <p:cNvPicPr>
              <a:picLocks noChangeAspect="1"/>
            </p:cNvPicPr>
            <p:nvPr/>
          </p:nvPicPr>
          <p:blipFill rotWithShape="1">
            <a:blip r:embed="rId8" cstate="print">
              <a:extLst>
                <a:ext uri="{28A0092B-C50C-407E-A947-70E740481C1C}">
                  <a14:useLocalDpi xmlns:a14="http://schemas.microsoft.com/office/drawing/2010/main" xmlns="" val="0"/>
                </a:ext>
              </a:extLst>
            </a:blip>
            <a:srcRect l="9675" r="15762"/>
            <a:stretch/>
          </p:blipFill>
          <p:spPr>
            <a:xfrm>
              <a:off x="0" y="811648"/>
              <a:ext cx="5159229" cy="2392947"/>
            </a:xfrm>
            <a:prstGeom prst="rect">
              <a:avLst/>
            </a:prstGeom>
          </p:spPr>
        </p:pic>
      </p:grpSp>
    </p:spTree>
    <p:extLst>
      <p:ext uri="{BB962C8B-B14F-4D97-AF65-F5344CB8AC3E}">
        <p14:creationId xmlns:p14="http://schemas.microsoft.com/office/powerpoint/2010/main" xmlns="" val="1320281176"/>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2157437" cy="553998"/>
          </a:xfrm>
          <a:prstGeom prst="rect">
            <a:avLst/>
          </a:prstGeom>
          <a:noFill/>
        </p:spPr>
        <p:txBody>
          <a:bodyPr wrap="square" lIns="0" tIns="0" rIns="0" bIns="0" rtlCol="0">
            <a:spAutoFit/>
          </a:bodyPr>
          <a:lstStyle/>
          <a:p>
            <a:pPr algn="dist" defTabSz="964278"/>
            <a:r>
              <a:rPr lang="zh-CN" altLang="en-US" sz="3600" b="1" dirty="0" smtClean="0">
                <a:solidFill>
                  <a:schemeClr val="accent1">
                    <a:lumMod val="75000"/>
                  </a:schemeClr>
                </a:solidFill>
                <a:latin typeface="微软雅黑" panose="020B0503020204020204" pitchFamily="34" charset="-122"/>
                <a:ea typeface="微软雅黑" panose="020B0503020204020204" pitchFamily="34" charset="-122"/>
                <a:cs typeface="+mn-ea"/>
                <a:sym typeface="+mn-lt"/>
              </a:rPr>
              <a:t>公司荣誉</a:t>
            </a:r>
            <a:endPar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700257" y="868704"/>
            <a:ext cx="1466638" cy="169277"/>
          </a:xfrm>
          <a:prstGeom prst="rect">
            <a:avLst/>
          </a:prstGeom>
          <a:noFill/>
        </p:spPr>
        <p:txBody>
          <a:bodyPr wrap="square" lIns="0" tIns="0" rIns="0" bIns="0" rtlCol="0">
            <a:spAutoFit/>
          </a:bodyPr>
          <a:lstStyle/>
          <a:p>
            <a:pPr algn="dist" defTabSz="964278"/>
            <a:r>
              <a:rPr lang="en-US" altLang="zh-CN" sz="1100" dirty="0" smtClean="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COMPANY HONOR</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5" name="图片 4"/>
          <p:cNvPicPr>
            <a:picLocks noChangeAspect="1"/>
          </p:cNvPicPr>
          <p:nvPr/>
        </p:nvPicPr>
        <p:blipFill rotWithShape="1">
          <a:blip r:embed="rId3"/>
          <a:srcRect r="47587"/>
          <a:stretch/>
        </p:blipFill>
        <p:spPr>
          <a:xfrm>
            <a:off x="5857871" y="1888133"/>
            <a:ext cx="2543781" cy="3274867"/>
          </a:xfrm>
          <a:prstGeom prst="rect">
            <a:avLst/>
          </a:prstGeom>
        </p:spPr>
      </p:pic>
      <p:pic>
        <p:nvPicPr>
          <p:cNvPr id="6" name="图片 5"/>
          <p:cNvPicPr>
            <a:picLocks noChangeAspect="1"/>
          </p:cNvPicPr>
          <p:nvPr/>
        </p:nvPicPr>
        <p:blipFill rotWithShape="1">
          <a:blip r:embed="rId3"/>
          <a:srcRect l="52412"/>
          <a:stretch/>
        </p:blipFill>
        <p:spPr>
          <a:xfrm>
            <a:off x="9572647" y="1888132"/>
            <a:ext cx="2300226" cy="3274867"/>
          </a:xfrm>
          <a:prstGeom prst="rect">
            <a:avLst/>
          </a:prstGeom>
        </p:spPr>
      </p:pic>
      <p:pic>
        <p:nvPicPr>
          <p:cNvPr id="7" name="图片 6"/>
          <p:cNvPicPr>
            <a:picLocks noChangeAspect="1"/>
          </p:cNvPicPr>
          <p:nvPr/>
        </p:nvPicPr>
        <p:blipFill>
          <a:blip r:embed="rId4"/>
          <a:stretch>
            <a:fillRect/>
          </a:stretch>
        </p:blipFill>
        <p:spPr>
          <a:xfrm>
            <a:off x="714335" y="2001305"/>
            <a:ext cx="4225030" cy="3048520"/>
          </a:xfrm>
          <a:prstGeom prst="rect">
            <a:avLst/>
          </a:prstGeom>
        </p:spPr>
      </p:pic>
      <p:sp>
        <p:nvSpPr>
          <p:cNvPr id="2" name="文本框 1"/>
          <p:cNvSpPr txBox="1"/>
          <p:nvPr/>
        </p:nvSpPr>
        <p:spPr>
          <a:xfrm>
            <a:off x="5256727" y="5616589"/>
            <a:ext cx="3744416" cy="338554"/>
          </a:xfrm>
          <a:prstGeom prst="rect">
            <a:avLst/>
          </a:prstGeom>
          <a:noFill/>
        </p:spPr>
        <p:txBody>
          <a:bodyPr wrap="square" rtlCol="0">
            <a:spAutoFit/>
          </a:bodyPr>
          <a:lstStyle/>
          <a:p>
            <a:pPr algn="ctr"/>
            <a:r>
              <a:rPr lang="zh-CN" altLang="en-US" sz="1600" dirty="0" smtClean="0">
                <a:solidFill>
                  <a:schemeClr val="accent6"/>
                </a:solidFill>
                <a:latin typeface="黑体" panose="02010609060101010101" pitchFamily="49" charset="-122"/>
                <a:ea typeface="黑体" panose="02010609060101010101" pitchFamily="49" charset="-122"/>
              </a:rPr>
              <a:t>北京股权交易中心展示企业</a:t>
            </a:r>
            <a:endParaRPr lang="zh-CN" altLang="en-US" sz="1600" dirty="0">
              <a:solidFill>
                <a:schemeClr val="accent6"/>
              </a:solidFill>
              <a:latin typeface="黑体" panose="02010609060101010101" pitchFamily="49" charset="-122"/>
              <a:ea typeface="黑体" panose="02010609060101010101" pitchFamily="49" charset="-122"/>
            </a:endParaRPr>
          </a:p>
        </p:txBody>
      </p:sp>
      <p:sp>
        <p:nvSpPr>
          <p:cNvPr id="9" name="文本框 8"/>
          <p:cNvSpPr txBox="1"/>
          <p:nvPr/>
        </p:nvSpPr>
        <p:spPr>
          <a:xfrm>
            <a:off x="9237687" y="5628010"/>
            <a:ext cx="3024336" cy="338554"/>
          </a:xfrm>
          <a:prstGeom prst="rect">
            <a:avLst/>
          </a:prstGeom>
          <a:noFill/>
        </p:spPr>
        <p:txBody>
          <a:bodyPr wrap="square" rtlCol="0">
            <a:spAutoFit/>
          </a:bodyPr>
          <a:lstStyle/>
          <a:p>
            <a:pPr algn="ctr"/>
            <a:r>
              <a:rPr lang="zh-CN" altLang="en-US" sz="1600" dirty="0" smtClean="0">
                <a:solidFill>
                  <a:schemeClr val="accent6"/>
                </a:solidFill>
                <a:latin typeface="黑体" panose="02010609060101010101" pitchFamily="49" charset="-122"/>
                <a:ea typeface="黑体" panose="02010609060101010101" pitchFamily="49" charset="-122"/>
              </a:rPr>
              <a:t>中国建筑金属结构协会会员证</a:t>
            </a:r>
            <a:endParaRPr lang="zh-CN" altLang="en-US" sz="1600" dirty="0">
              <a:solidFill>
                <a:schemeClr val="accent6"/>
              </a:solidFill>
              <a:latin typeface="黑体" panose="02010609060101010101" pitchFamily="49" charset="-122"/>
              <a:ea typeface="黑体" panose="02010609060101010101" pitchFamily="49" charset="-122"/>
            </a:endParaRPr>
          </a:p>
        </p:txBody>
      </p:sp>
      <p:sp>
        <p:nvSpPr>
          <p:cNvPr id="10" name="文本框 9"/>
          <p:cNvSpPr txBox="1"/>
          <p:nvPr/>
        </p:nvSpPr>
        <p:spPr>
          <a:xfrm>
            <a:off x="1768805" y="5616589"/>
            <a:ext cx="2160240" cy="338554"/>
          </a:xfrm>
          <a:prstGeom prst="rect">
            <a:avLst/>
          </a:prstGeom>
          <a:noFill/>
        </p:spPr>
        <p:txBody>
          <a:bodyPr wrap="square" rtlCol="0">
            <a:spAutoFit/>
          </a:bodyPr>
          <a:lstStyle/>
          <a:p>
            <a:pPr algn="ctr"/>
            <a:r>
              <a:rPr lang="zh-CN" altLang="en-US" sz="1600" dirty="0" smtClean="0">
                <a:solidFill>
                  <a:schemeClr val="accent6"/>
                </a:solidFill>
                <a:latin typeface="黑体" panose="02010609060101010101" pitchFamily="49" charset="-122"/>
                <a:ea typeface="黑体" panose="02010609060101010101" pitchFamily="49" charset="-122"/>
              </a:rPr>
              <a:t>中关村高新技术企业</a:t>
            </a:r>
            <a:endParaRPr lang="zh-CN" altLang="en-US" sz="1600" dirty="0">
              <a:solidFill>
                <a:schemeClr val="accent6"/>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15773355"/>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2157437" cy="553998"/>
          </a:xfrm>
          <a:prstGeom prst="rect">
            <a:avLst/>
          </a:prstGeom>
          <a:noFill/>
        </p:spPr>
        <p:txBody>
          <a:bodyPr wrap="square" lIns="0" tIns="0" rIns="0" bIns="0" rtlCol="0">
            <a:spAutoFit/>
          </a:bodyPr>
          <a:lstStyle/>
          <a:p>
            <a:pPr algn="dist" defTabSz="964278"/>
            <a:r>
              <a:rPr lang="zh-CN" altLang="en-US" sz="3600" b="1" dirty="0" smtClean="0">
                <a:solidFill>
                  <a:schemeClr val="accent1">
                    <a:lumMod val="75000"/>
                  </a:schemeClr>
                </a:solidFill>
                <a:latin typeface="微软雅黑" panose="020B0503020204020204" pitchFamily="34" charset="-122"/>
                <a:ea typeface="微软雅黑" panose="020B0503020204020204" pitchFamily="34" charset="-122"/>
                <a:cs typeface="+mn-ea"/>
                <a:sym typeface="+mn-lt"/>
              </a:rPr>
              <a:t>企业文化</a:t>
            </a:r>
            <a:endPar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527557" y="868704"/>
            <a:ext cx="1812038" cy="169277"/>
          </a:xfrm>
          <a:prstGeom prst="rect">
            <a:avLst/>
          </a:prstGeom>
          <a:noFill/>
        </p:spPr>
        <p:txBody>
          <a:bodyPr wrap="square" lIns="0" tIns="0" rIns="0" bIns="0" rtlCol="0">
            <a:spAutoFit/>
          </a:bodyPr>
          <a:lstStyle/>
          <a:p>
            <a:pPr algn="dist" defTabSz="964278"/>
            <a:r>
              <a:rPr lang="en-US" altLang="zh-CN" sz="1100" dirty="0" smtClean="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CORPORATE CULTURE</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5" name="Rounded Rectangle 3"/>
          <p:cNvSpPr/>
          <p:nvPr/>
        </p:nvSpPr>
        <p:spPr>
          <a:xfrm>
            <a:off x="740743" y="4624437"/>
            <a:ext cx="67594" cy="6769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Lato Light" charset="0"/>
            </a:endParaRPr>
          </a:p>
        </p:txBody>
      </p:sp>
      <p:sp>
        <p:nvSpPr>
          <p:cNvPr id="6" name="Rounded Rectangle 88"/>
          <p:cNvSpPr/>
          <p:nvPr/>
        </p:nvSpPr>
        <p:spPr>
          <a:xfrm>
            <a:off x="740743" y="3616325"/>
            <a:ext cx="67594" cy="6769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Lato Light" charset="0"/>
            </a:endParaRPr>
          </a:p>
        </p:txBody>
      </p:sp>
      <p:sp>
        <p:nvSpPr>
          <p:cNvPr id="7" name="Rounded Rectangle 94"/>
          <p:cNvSpPr/>
          <p:nvPr/>
        </p:nvSpPr>
        <p:spPr>
          <a:xfrm>
            <a:off x="740743" y="2608213"/>
            <a:ext cx="67594" cy="6769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Lato Light" charset="0"/>
            </a:endParaRPr>
          </a:p>
        </p:txBody>
      </p:sp>
      <p:sp>
        <p:nvSpPr>
          <p:cNvPr id="8" name="Rounded Rectangle 97"/>
          <p:cNvSpPr/>
          <p:nvPr/>
        </p:nvSpPr>
        <p:spPr>
          <a:xfrm>
            <a:off x="740743" y="1600101"/>
            <a:ext cx="67594" cy="6769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Lato Light" charset="0"/>
            </a:endParaRPr>
          </a:p>
        </p:txBody>
      </p:sp>
      <p:sp>
        <p:nvSpPr>
          <p:cNvPr id="9" name="TextBox 99"/>
          <p:cNvSpPr txBox="1"/>
          <p:nvPr/>
        </p:nvSpPr>
        <p:spPr>
          <a:xfrm>
            <a:off x="956767" y="1804314"/>
            <a:ext cx="6290183" cy="218008"/>
          </a:xfrm>
          <a:prstGeom prst="rect">
            <a:avLst/>
          </a:prstGeom>
          <a:noFill/>
        </p:spPr>
        <p:txBody>
          <a:bodyPr wrap="none" lIns="0" tIns="0" rIns="0" bIns="0" rtlCol="0">
            <a:spAutoFit/>
          </a:bodyPr>
          <a:lstStyle/>
          <a:p>
            <a:pPr marL="285750" indent="-285750">
              <a:lnSpc>
                <a:spcPts val="1733"/>
              </a:lnSpc>
              <a:spcAft>
                <a:spcPts val="1600"/>
              </a:spcAft>
              <a:buFont typeface="Wingdings" panose="05000000000000000000" pitchFamily="2" charset="2"/>
              <a:buChar char="Ø"/>
            </a:pP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企业定位：中国钢结构绿色建筑服务行业的先行者和实践者</a:t>
            </a:r>
            <a:endParaRPr lang="en-US" b="1" dirty="0">
              <a:solidFill>
                <a:schemeClr val="tx2"/>
              </a:solidFill>
              <a:latin typeface="黑体" panose="02010609060101010101" pitchFamily="49" charset="-122"/>
              <a:ea typeface="黑体" panose="02010609060101010101" pitchFamily="49" charset="-122"/>
              <a:cs typeface="Lato Bold" charset="0"/>
            </a:endParaRPr>
          </a:p>
        </p:txBody>
      </p:sp>
      <p:sp>
        <p:nvSpPr>
          <p:cNvPr id="10" name="TextBox 99"/>
          <p:cNvSpPr txBox="1"/>
          <p:nvPr/>
        </p:nvSpPr>
        <p:spPr>
          <a:xfrm>
            <a:off x="956767" y="2788655"/>
            <a:ext cx="8625856" cy="218008"/>
          </a:xfrm>
          <a:prstGeom prst="rect">
            <a:avLst/>
          </a:prstGeom>
          <a:noFill/>
        </p:spPr>
        <p:txBody>
          <a:bodyPr wrap="square" lIns="0" tIns="0" rIns="0" bIns="0" rtlCol="0">
            <a:spAutoFit/>
          </a:bodyPr>
          <a:lstStyle/>
          <a:p>
            <a:pPr marL="285750" indent="-285750">
              <a:lnSpc>
                <a:spcPts val="1733"/>
              </a:lnSpc>
              <a:spcAft>
                <a:spcPts val="1600"/>
              </a:spcAft>
              <a:buFont typeface="Wingdings" panose="05000000000000000000" pitchFamily="2" charset="2"/>
              <a:buChar char="Ø"/>
            </a:pP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发展目标：提升装配式钢结构技术为己任，促进钢结构行业规范管理为目标</a:t>
            </a:r>
            <a:endParaRPr lang="en-US" b="1" dirty="0">
              <a:solidFill>
                <a:schemeClr val="tx2"/>
              </a:solidFill>
              <a:latin typeface="黑体" panose="02010609060101010101" pitchFamily="49" charset="-122"/>
              <a:ea typeface="黑体" panose="02010609060101010101" pitchFamily="49" charset="-122"/>
              <a:cs typeface="Lato Bold" charset="0"/>
            </a:endParaRPr>
          </a:p>
        </p:txBody>
      </p:sp>
      <p:sp>
        <p:nvSpPr>
          <p:cNvPr id="11" name="TextBox 99"/>
          <p:cNvSpPr txBox="1"/>
          <p:nvPr/>
        </p:nvSpPr>
        <p:spPr>
          <a:xfrm>
            <a:off x="956767" y="3813566"/>
            <a:ext cx="3520194" cy="218008"/>
          </a:xfrm>
          <a:prstGeom prst="rect">
            <a:avLst/>
          </a:prstGeom>
          <a:noFill/>
        </p:spPr>
        <p:txBody>
          <a:bodyPr wrap="none" lIns="0" tIns="0" rIns="0" bIns="0" rtlCol="0">
            <a:spAutoFit/>
          </a:bodyPr>
          <a:lstStyle/>
          <a:p>
            <a:pPr marL="285750" indent="-285750">
              <a:lnSpc>
                <a:spcPts val="1733"/>
              </a:lnSpc>
              <a:spcAft>
                <a:spcPts val="1600"/>
              </a:spcAft>
              <a:buFont typeface="Wingdings" panose="05000000000000000000" pitchFamily="2" charset="2"/>
              <a:buChar char="Ø"/>
            </a:pP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服务理念：技术领先，服务一流</a:t>
            </a:r>
            <a:endParaRPr lang="en-US" b="1" dirty="0">
              <a:solidFill>
                <a:schemeClr val="tx2"/>
              </a:solidFill>
              <a:latin typeface="黑体" panose="02010609060101010101" pitchFamily="49" charset="-122"/>
              <a:ea typeface="黑体" panose="02010609060101010101" pitchFamily="49" charset="-122"/>
              <a:cs typeface="Lato Bold" charset="0"/>
            </a:endParaRPr>
          </a:p>
        </p:txBody>
      </p:sp>
      <p:sp>
        <p:nvSpPr>
          <p:cNvPr id="12" name="TextBox 99"/>
          <p:cNvSpPr txBox="1"/>
          <p:nvPr/>
        </p:nvSpPr>
        <p:spPr>
          <a:xfrm>
            <a:off x="956767" y="4853926"/>
            <a:ext cx="5136021" cy="218008"/>
          </a:xfrm>
          <a:prstGeom prst="rect">
            <a:avLst/>
          </a:prstGeom>
          <a:noFill/>
        </p:spPr>
        <p:txBody>
          <a:bodyPr wrap="none" lIns="0" tIns="0" rIns="0" bIns="0" rtlCol="0">
            <a:spAutoFit/>
          </a:bodyPr>
          <a:lstStyle/>
          <a:p>
            <a:pPr marL="285750" indent="-285750">
              <a:lnSpc>
                <a:spcPts val="1733"/>
              </a:lnSpc>
              <a:spcAft>
                <a:spcPts val="1600"/>
              </a:spcAft>
              <a:buFont typeface="Wingdings" panose="05000000000000000000" pitchFamily="2" charset="2"/>
              <a:buChar char="Ø"/>
            </a:pP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服务宗旨：为客户提升专业价值、创造专业价值</a:t>
            </a:r>
            <a:endParaRPr lang="en-US" b="1" dirty="0">
              <a:solidFill>
                <a:schemeClr val="tx2"/>
              </a:solidFill>
              <a:latin typeface="黑体" panose="02010609060101010101" pitchFamily="49" charset="-122"/>
              <a:ea typeface="黑体" panose="02010609060101010101" pitchFamily="49" charset="-122"/>
              <a:cs typeface="Lato Bold" charset="0"/>
            </a:endParaRPr>
          </a:p>
        </p:txBody>
      </p:sp>
      <p:sp>
        <p:nvSpPr>
          <p:cNvPr id="13" name="Rounded Rectangle 3"/>
          <p:cNvSpPr/>
          <p:nvPr/>
        </p:nvSpPr>
        <p:spPr>
          <a:xfrm>
            <a:off x="740743" y="5608778"/>
            <a:ext cx="67594" cy="6769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Lato Light" charset="0"/>
            </a:endParaRPr>
          </a:p>
        </p:txBody>
      </p:sp>
      <p:sp>
        <p:nvSpPr>
          <p:cNvPr id="14" name="TextBox 99"/>
          <p:cNvSpPr txBox="1"/>
          <p:nvPr/>
        </p:nvSpPr>
        <p:spPr>
          <a:xfrm>
            <a:off x="956767" y="5838267"/>
            <a:ext cx="2596865" cy="218008"/>
          </a:xfrm>
          <a:prstGeom prst="rect">
            <a:avLst/>
          </a:prstGeom>
          <a:noFill/>
        </p:spPr>
        <p:txBody>
          <a:bodyPr wrap="none" lIns="0" tIns="0" rIns="0" bIns="0" rtlCol="0">
            <a:spAutoFit/>
          </a:bodyPr>
          <a:lstStyle/>
          <a:p>
            <a:pPr marL="285750" indent="-285750">
              <a:lnSpc>
                <a:spcPts val="1733"/>
              </a:lnSpc>
              <a:spcAft>
                <a:spcPts val="1600"/>
              </a:spcAft>
              <a:buFont typeface="Wingdings" panose="05000000000000000000" pitchFamily="2" charset="2"/>
              <a:buChar char="Ø"/>
            </a:pPr>
            <a:r>
              <a:rPr lang="zh-CN" altLang="en-US" dirty="0">
                <a:solidFill>
                  <a:schemeClr val="tx2"/>
                </a:solidFill>
                <a:latin typeface="黑体" panose="02010609060101010101" pitchFamily="49" charset="-122"/>
                <a:ea typeface="黑体" panose="02010609060101010101" pitchFamily="49" charset="-122"/>
                <a:sym typeface="Arial" panose="020B0604020202020204" pitchFamily="34" charset="0"/>
              </a:rPr>
              <a:t>企业精神：专业、敬业</a:t>
            </a:r>
            <a:endParaRPr lang="en-US" b="1" dirty="0">
              <a:solidFill>
                <a:schemeClr val="tx2"/>
              </a:solidFill>
              <a:latin typeface="黑体" panose="02010609060101010101" pitchFamily="49" charset="-122"/>
              <a:ea typeface="黑体" panose="02010609060101010101" pitchFamily="49" charset="-122"/>
              <a:cs typeface="Lato Bold" charset="0"/>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xmlns="" val="0"/>
              </a:ext>
            </a:extLst>
          </a:blip>
          <a:srcRect l="57490" r="8614"/>
          <a:stretch/>
        </p:blipFill>
        <p:spPr>
          <a:xfrm>
            <a:off x="9021663" y="1786395"/>
            <a:ext cx="3096344" cy="4272349"/>
          </a:xfrm>
          <a:prstGeom prst="rect">
            <a:avLst/>
          </a:prstGeom>
        </p:spPr>
      </p:pic>
    </p:spTree>
    <p:extLst>
      <p:ext uri="{BB962C8B-B14F-4D97-AF65-F5344CB8AC3E}">
        <p14:creationId xmlns:p14="http://schemas.microsoft.com/office/powerpoint/2010/main" xmlns="" val="2520195253"/>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2214533" y="3319980"/>
            <a:ext cx="4076757" cy="1260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anchor="ctr">
            <a:spAutoFit/>
          </a:bodyPr>
          <a:lstStyle/>
          <a:p>
            <a:pPr algn="ctr"/>
            <a:r>
              <a:rPr lang="zh-CN" altLang="en-US" sz="7593"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行业背景</a:t>
            </a:r>
            <a:endParaRPr lang="zh-CN" altLang="en-US" sz="7593"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4" name="矩形 10"/>
          <p:cNvSpPr>
            <a:spLocks noChangeArrowheads="1"/>
          </p:cNvSpPr>
          <p:nvPr/>
        </p:nvSpPr>
        <p:spPr bwMode="auto">
          <a:xfrm>
            <a:off x="2285971" y="2462320"/>
            <a:ext cx="3948603" cy="40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altLang="zh-CN" sz="2002"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INDUSTRY BACKGROUND</a:t>
            </a:r>
            <a:endParaRPr lang="zh-CN" altLang="en-US" sz="2002"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headEnd/>
            <a:tailEnd/>
          </a:ln>
          <a:extLst>
            <a:ext uri="{909E8E84-426E-40DD-AFC4-6F175D3DCCD1}">
              <a14:hiddenFill xmlns:a14="http://schemas.microsoft.com/office/drawing/2010/main" xmlns="">
                <a:noFill/>
              </a14:hiddenFill>
            </a:ext>
          </a:extLst>
        </p:spPr>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7293470" y="1614088"/>
            <a:ext cx="3366627" cy="377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wrap="none" anchor="ctr">
            <a:spAutoFit/>
          </a:bodyPr>
          <a:lstStyle/>
          <a:p>
            <a:r>
              <a:rPr lang="en-US" sz="23900" dirty="0" smtClean="0">
                <a:solidFill>
                  <a:schemeClr val="accent2"/>
                </a:solidFill>
                <a:latin typeface="Impact" panose="020B0806030902050204" pitchFamily="34" charset="0"/>
                <a:ea typeface="微软雅黑" panose="020B0503020204020204" pitchFamily="34" charset="-122"/>
                <a:sym typeface="Arial" panose="020B0604020202020204" pitchFamily="34" charset="0"/>
              </a:rPr>
              <a:t>02</a:t>
            </a:r>
            <a:endParaRPr lang="zh-CN" altLang="en-US" sz="23900" b="1" dirty="0">
              <a:solidFill>
                <a:schemeClr val="accent2"/>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Freeform 6"/>
          <p:cNvSpPr>
            <a:spLocks/>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
          <p:cNvSpPr>
            <a:spLocks/>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1">
              <a:lumMod val="50000"/>
            </a:schemeClr>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xmlns="" val="482115605"/>
      </p:ext>
    </p:extLst>
  </p:cSld>
  <p:clrMapOvr>
    <a:masterClrMapping/>
  </p:clrMapOvr>
  <p:transition spd="slow"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54" y="228285"/>
            <a:ext cx="225016" cy="809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ea typeface="微软雅黑" panose="020B0503020204020204" pitchFamily="34" charset="-122"/>
              <a:cs typeface="+mn-ea"/>
              <a:sym typeface="+mn-lt"/>
            </a:endParaRPr>
          </a:p>
        </p:txBody>
      </p:sp>
      <p:sp>
        <p:nvSpPr>
          <p:cNvPr id="26" name="文本框 25"/>
          <p:cNvSpPr txBox="1"/>
          <p:nvPr/>
        </p:nvSpPr>
        <p:spPr>
          <a:xfrm>
            <a:off x="354858" y="289737"/>
            <a:ext cx="4186337" cy="984885"/>
          </a:xfrm>
          <a:prstGeom prst="rect">
            <a:avLst/>
          </a:prstGeom>
          <a:noFill/>
        </p:spPr>
        <p:txBody>
          <a:bodyPr wrap="square" lIns="0" tIns="0" rIns="0" bIns="0" rtlCol="0">
            <a:spAutoFit/>
          </a:bodyPr>
          <a:lstStyle/>
          <a:p>
            <a:pPr algn="dist" defTabSz="964278"/>
            <a:r>
              <a:rPr lang="zh-CN" altLang="en-US" sz="32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装配式建筑发展趋势</a:t>
            </a:r>
          </a:p>
          <a:p>
            <a:pPr algn="dist" defTabSz="964278"/>
            <a:endParaRPr lang="zh-CN" altLang="en-US" sz="32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73" name="文本框 72"/>
          <p:cNvSpPr txBox="1"/>
          <p:nvPr/>
        </p:nvSpPr>
        <p:spPr>
          <a:xfrm>
            <a:off x="452711" y="868704"/>
            <a:ext cx="3957602" cy="169277"/>
          </a:xfrm>
          <a:prstGeom prst="rect">
            <a:avLst/>
          </a:prstGeom>
          <a:noFill/>
        </p:spPr>
        <p:txBody>
          <a:bodyPr wrap="square" lIns="0" tIns="0" rIns="0" bIns="0" rtlCol="0">
            <a:spAutoFit/>
          </a:bodyPr>
          <a:lstStyle/>
          <a:p>
            <a:pPr algn="dist" defTabSz="964278"/>
            <a:r>
              <a:rPr lang="en-US" altLang="zh-CN" sz="1100" dirty="0" smtClean="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rPr>
              <a:t>DEVELOPMENT TREND OF ASSEMBLED ARCHITECTURE</a:t>
            </a:r>
            <a:endParaRPr lang="zh-CN" altLang="en-US" sz="1100" dirty="0">
              <a:solidFill>
                <a:schemeClr val="accent1">
                  <a:lumMod val="7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 name="矩形 2"/>
          <p:cNvSpPr/>
          <p:nvPr/>
        </p:nvSpPr>
        <p:spPr>
          <a:xfrm>
            <a:off x="1712851" y="1323512"/>
            <a:ext cx="4104456" cy="773289"/>
          </a:xfrm>
          <a:prstGeom prst="rect">
            <a:avLst/>
          </a:prstGeom>
        </p:spPr>
        <p:txBody>
          <a:bodyPr wrap="square">
            <a:spAutoFit/>
          </a:bodyPr>
          <a:lstStyle/>
          <a:p>
            <a:pPr>
              <a:lnSpc>
                <a:spcPct val="150000"/>
              </a:lnSpc>
            </a:pPr>
            <a:r>
              <a:rPr lang="zh-CN" altLang="zh-CN" sz="1600" b="1" dirty="0" smtClean="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rPr>
              <a:t>国外</a:t>
            </a:r>
            <a:r>
              <a:rPr lang="zh-CN" altLang="zh-CN" sz="1600" b="1" dirty="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rPr>
              <a:t>趋势：</a:t>
            </a:r>
            <a:r>
              <a:rPr lang="zh-CN" altLang="zh-CN" sz="1600" dirty="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rPr>
              <a:t>在西方发达国家，装配式建筑占比普遍在</a:t>
            </a:r>
            <a:r>
              <a:rPr lang="en-US" altLang="zh-CN" sz="1600" b="1" dirty="0">
                <a:solidFill>
                  <a:srgbClr val="C00000"/>
                </a:solidFill>
                <a:latin typeface="黑体" panose="02010609060101010101" pitchFamily="49" charset="-122"/>
                <a:ea typeface="黑体" panose="02010609060101010101" pitchFamily="49" charset="-122"/>
                <a:cs typeface="Times New Roman" panose="02020603050405020304" pitchFamily="18" charset="0"/>
              </a:rPr>
              <a:t>70%</a:t>
            </a:r>
            <a:r>
              <a:rPr lang="zh-CN" altLang="zh-CN" sz="1600" dirty="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rPr>
              <a:t>以上，已处于发展成熟期。</a:t>
            </a:r>
            <a:endParaRPr lang="zh-CN" altLang="en-US" sz="1600" dirty="0">
              <a:solidFill>
                <a:schemeClr val="accent1">
                  <a:lumMod val="75000"/>
                </a:schemeClr>
              </a:solidFill>
              <a:latin typeface="黑体" panose="02010609060101010101" pitchFamily="49" charset="-122"/>
              <a:ea typeface="黑体" panose="02010609060101010101" pitchFamily="49" charset="-122"/>
            </a:endParaRPr>
          </a:p>
        </p:txBody>
      </p:sp>
      <p:graphicFrame>
        <p:nvGraphicFramePr>
          <p:cNvPr id="15" name="表格 14"/>
          <p:cNvGraphicFramePr>
            <a:graphicFrameLocks noGrp="1"/>
          </p:cNvGraphicFramePr>
          <p:nvPr>
            <p:extLst>
              <p:ext uri="{D42A27DB-BD31-4B8C-83A1-F6EECF244321}">
                <p14:modId xmlns:p14="http://schemas.microsoft.com/office/powerpoint/2010/main" xmlns="" val="2034299440"/>
              </p:ext>
            </p:extLst>
          </p:nvPr>
        </p:nvGraphicFramePr>
        <p:xfrm>
          <a:off x="1172791" y="2380111"/>
          <a:ext cx="5184576" cy="3996544"/>
        </p:xfrm>
        <a:graphic>
          <a:graphicData uri="http://schemas.openxmlformats.org/drawingml/2006/table">
            <a:tbl>
              <a:tblPr firstRow="1" bandRow="1">
                <a:tableStyleId>{5C22544A-7EE6-4342-B048-85BDC9FD1C3A}</a:tableStyleId>
              </a:tblPr>
              <a:tblGrid>
                <a:gridCol w="714261"/>
                <a:gridCol w="797907"/>
                <a:gridCol w="1512168"/>
                <a:gridCol w="2160240"/>
              </a:tblGrid>
              <a:tr h="594360">
                <a:tc>
                  <a:txBody>
                    <a:bodyPr/>
                    <a:lstStyle/>
                    <a:p>
                      <a:pPr algn="ctr">
                        <a:lnSpc>
                          <a:spcPct val="150000"/>
                        </a:lnSpc>
                      </a:pPr>
                      <a:r>
                        <a:rPr lang="zh-CN" altLang="en-US" sz="1100" dirty="0" smtClean="0">
                          <a:latin typeface="黑体" panose="02010609060101010101" pitchFamily="49" charset="-122"/>
                          <a:ea typeface="黑体" panose="02010609060101010101" pitchFamily="49" charset="-122"/>
                        </a:rPr>
                        <a:t>国家</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100" dirty="0" smtClean="0">
                          <a:latin typeface="黑体" panose="02010609060101010101" pitchFamily="49" charset="-122"/>
                          <a:ea typeface="黑体" panose="02010609060101010101" pitchFamily="49" charset="-122"/>
                        </a:rPr>
                        <a:t>装配式建筑占比</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100" dirty="0" smtClean="0">
                          <a:latin typeface="黑体" panose="02010609060101010101" pitchFamily="49" charset="-122"/>
                          <a:ea typeface="黑体" panose="02010609060101010101" pitchFamily="49" charset="-122"/>
                        </a:rPr>
                        <a:t>主要发展成就</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100" dirty="0" smtClean="0">
                          <a:latin typeface="黑体" panose="02010609060101010101" pitchFamily="49" charset="-122"/>
                          <a:ea typeface="黑体" panose="02010609060101010101" pitchFamily="49" charset="-122"/>
                        </a:rPr>
                        <a:t>备注</a:t>
                      </a:r>
                      <a:endParaRPr lang="zh-CN" altLang="en-US" sz="1100" dirty="0">
                        <a:latin typeface="黑体" panose="02010609060101010101" pitchFamily="49" charset="-122"/>
                        <a:ea typeface="黑体" panose="02010609060101010101" pitchFamily="49" charset="-122"/>
                      </a:endParaRPr>
                    </a:p>
                  </a:txBody>
                  <a:tcPr anchor="ctr"/>
                </a:tc>
              </a:tr>
              <a:tr h="430384">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瑞典</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en-US" altLang="zh-CN" sz="1000" dirty="0" smtClean="0">
                          <a:latin typeface="黑体" panose="02010609060101010101" pitchFamily="49" charset="-122"/>
                          <a:ea typeface="黑体" panose="02010609060101010101" pitchFamily="49" charset="-122"/>
                        </a:rPr>
                        <a:t>80%</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世界上住宅装配化应用最早的国家之一</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以通用邮件为基础的住宅通用体系</a:t>
                      </a:r>
                      <a:endParaRPr lang="zh-CN" altLang="en-US" sz="1000" dirty="0">
                        <a:latin typeface="黑体" panose="02010609060101010101" pitchFamily="49" charset="-122"/>
                        <a:ea typeface="黑体" panose="02010609060101010101" pitchFamily="49" charset="-122"/>
                      </a:endParaRPr>
                    </a:p>
                  </a:txBody>
                  <a:tcPr anchor="ctr"/>
                </a:tc>
              </a:tr>
              <a:tr h="430384">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法国</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en-US" altLang="zh-CN" sz="1000" dirty="0" smtClean="0">
                          <a:latin typeface="黑体" panose="02010609060101010101" pitchFamily="49" charset="-122"/>
                          <a:ea typeface="黑体" panose="02010609060101010101" pitchFamily="49" charset="-122"/>
                        </a:rPr>
                        <a:t>85%</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世界上推行工业化建筑最早的国家之一</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主要采用预制混凝土装配式框架结构体系</a:t>
                      </a:r>
                      <a:endParaRPr lang="zh-CN" altLang="en-US" sz="1000" dirty="0">
                        <a:latin typeface="黑体" panose="02010609060101010101" pitchFamily="49" charset="-122"/>
                        <a:ea typeface="黑体" panose="02010609060101010101" pitchFamily="49" charset="-122"/>
                      </a:endParaRPr>
                    </a:p>
                  </a:txBody>
                  <a:tcPr anchor="ctr"/>
                </a:tc>
              </a:tr>
              <a:tr h="625364">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美国</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en-US" altLang="zh-CN" sz="1000" dirty="0" smtClean="0">
                          <a:latin typeface="黑体" panose="02010609060101010101" pitchFamily="49" charset="-122"/>
                          <a:ea typeface="黑体" panose="02010609060101010101" pitchFamily="49" charset="-122"/>
                        </a:rPr>
                        <a:t>90%</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世界上住宅装配化应用最广泛的国家</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以混凝土装配式和钢结构装配式住宅为主，在小城镇多以轻钢结构、木结构住宅体系为主</a:t>
                      </a:r>
                      <a:endParaRPr lang="zh-CN" altLang="en-US" sz="1000" dirty="0">
                        <a:latin typeface="黑体" panose="02010609060101010101" pitchFamily="49" charset="-122"/>
                        <a:ea typeface="黑体" panose="02010609060101010101" pitchFamily="49" charset="-122"/>
                      </a:endParaRPr>
                    </a:p>
                  </a:txBody>
                  <a:tcPr anchor="ctr"/>
                </a:tc>
              </a:tr>
              <a:tr h="430384">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日本</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en-US" altLang="zh-CN" sz="1000" dirty="0" smtClean="0">
                          <a:latin typeface="黑体" panose="02010609060101010101" pitchFamily="49" charset="-122"/>
                          <a:ea typeface="黑体" panose="02010609060101010101" pitchFamily="49" charset="-122"/>
                        </a:rPr>
                        <a:t>90%</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率先在工厂中批量生产住宅的国家</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预制混凝土结构为主</a:t>
                      </a:r>
                      <a:endParaRPr lang="zh-CN" altLang="en-US" sz="1000" dirty="0">
                        <a:latin typeface="黑体" panose="02010609060101010101" pitchFamily="49" charset="-122"/>
                        <a:ea typeface="黑体" panose="02010609060101010101" pitchFamily="49" charset="-122"/>
                      </a:endParaRPr>
                    </a:p>
                  </a:txBody>
                  <a:tcPr anchor="ctr"/>
                </a:tc>
              </a:tr>
              <a:tr h="430384">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新加坡</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en-US" altLang="zh-CN" sz="1000" dirty="0" smtClean="0">
                          <a:latin typeface="黑体" panose="02010609060101010101" pitchFamily="49" charset="-122"/>
                          <a:ea typeface="黑体" panose="02010609060101010101" pitchFamily="49" charset="-122"/>
                        </a:rPr>
                        <a:t>70%</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上世纪</a:t>
                      </a:r>
                      <a:r>
                        <a:rPr lang="en-US" altLang="zh-CN" sz="1000" dirty="0" smtClean="0">
                          <a:latin typeface="黑体" panose="02010609060101010101" pitchFamily="49" charset="-122"/>
                          <a:ea typeface="黑体" panose="02010609060101010101" pitchFamily="49" charset="-122"/>
                        </a:rPr>
                        <a:t>90</a:t>
                      </a:r>
                      <a:r>
                        <a:rPr lang="zh-CN" altLang="en-US" sz="1000" dirty="0" smtClean="0">
                          <a:latin typeface="黑体" panose="02010609060101010101" pitchFamily="49" charset="-122"/>
                          <a:ea typeface="黑体" panose="02010609060101010101" pitchFamily="49" charset="-122"/>
                        </a:rPr>
                        <a:t>年代开始普及</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主要为</a:t>
                      </a:r>
                      <a:r>
                        <a:rPr lang="en-US" altLang="zh-CN" sz="1000" dirty="0" smtClean="0">
                          <a:latin typeface="黑体" panose="02010609060101010101" pitchFamily="49" charset="-122"/>
                          <a:ea typeface="黑体" panose="02010609060101010101" pitchFamily="49" charset="-122"/>
                        </a:rPr>
                        <a:t>15-30</a:t>
                      </a:r>
                      <a:r>
                        <a:rPr lang="zh-CN" altLang="en-US" sz="1000" dirty="0" smtClean="0">
                          <a:latin typeface="黑体" panose="02010609060101010101" pitchFamily="49" charset="-122"/>
                          <a:ea typeface="黑体" panose="02010609060101010101" pitchFamily="49" charset="-122"/>
                        </a:rPr>
                        <a:t>层的单元式高层住宅</a:t>
                      </a:r>
                      <a:endParaRPr lang="zh-CN" altLang="en-US" sz="1000" dirty="0">
                        <a:latin typeface="黑体" panose="02010609060101010101" pitchFamily="49" charset="-122"/>
                        <a:ea typeface="黑体" panose="02010609060101010101" pitchFamily="49" charset="-122"/>
                      </a:endParaRPr>
                    </a:p>
                  </a:txBody>
                  <a:tcPr anchor="ctr"/>
                </a:tc>
              </a:tr>
              <a:tr h="430384">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丹麦</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en-US" altLang="zh-CN" sz="1000" dirty="0" smtClean="0">
                          <a:latin typeface="黑体" panose="02010609060101010101" pitchFamily="49" charset="-122"/>
                          <a:ea typeface="黑体" panose="02010609060101010101" pitchFamily="49" charset="-122"/>
                        </a:rPr>
                        <a:t>80%</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世界第一个将模数法制化的国家</a:t>
                      </a:r>
                      <a:endParaRPr lang="zh-CN" altLang="en-US" sz="1000" dirty="0">
                        <a:latin typeface="黑体" panose="02010609060101010101" pitchFamily="49" charset="-122"/>
                        <a:ea typeface="黑体" panose="02010609060101010101" pitchFamily="49" charset="-122"/>
                      </a:endParaRPr>
                    </a:p>
                  </a:txBody>
                  <a:tcPr anchor="ctr"/>
                </a:tc>
                <a:tc>
                  <a:txBody>
                    <a:bodyPr/>
                    <a:lstStyle/>
                    <a:p>
                      <a:pPr algn="ctr">
                        <a:lnSpc>
                          <a:spcPct val="150000"/>
                        </a:lnSpc>
                      </a:pPr>
                      <a:r>
                        <a:rPr lang="zh-CN" altLang="en-US" sz="1000" dirty="0" smtClean="0">
                          <a:latin typeface="黑体" panose="02010609060101010101" pitchFamily="49" charset="-122"/>
                          <a:ea typeface="黑体" panose="02010609060101010101" pitchFamily="49" charset="-122"/>
                        </a:rPr>
                        <a:t>发展住宅通用体系化的方向是“产品目录设计”</a:t>
                      </a:r>
                      <a:endParaRPr lang="zh-CN" altLang="en-US" sz="1000" dirty="0">
                        <a:latin typeface="黑体" panose="02010609060101010101" pitchFamily="49" charset="-122"/>
                        <a:ea typeface="黑体" panose="02010609060101010101" pitchFamily="49" charset="-122"/>
                      </a:endParaRPr>
                    </a:p>
                  </a:txBody>
                  <a:tcPr anchor="ctr"/>
                </a:tc>
              </a:tr>
            </a:tbl>
          </a:graphicData>
        </a:graphic>
      </p:graphicFrame>
      <p:sp>
        <p:nvSpPr>
          <p:cNvPr id="16" name="矩形 15"/>
          <p:cNvSpPr/>
          <p:nvPr/>
        </p:nvSpPr>
        <p:spPr>
          <a:xfrm>
            <a:off x="7251861" y="1312069"/>
            <a:ext cx="4392488" cy="773289"/>
          </a:xfrm>
          <a:prstGeom prst="rect">
            <a:avLst/>
          </a:prstGeom>
        </p:spPr>
        <p:txBody>
          <a:bodyPr wrap="square">
            <a:spAutoFit/>
          </a:bodyPr>
          <a:lstStyle/>
          <a:p>
            <a:pPr>
              <a:lnSpc>
                <a:spcPct val="150000"/>
              </a:lnSpc>
            </a:pPr>
            <a:r>
              <a:rPr lang="zh-CN" altLang="zh-CN" sz="1600" b="1" dirty="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rPr>
              <a:t>国内趋势：</a:t>
            </a:r>
            <a:r>
              <a:rPr lang="zh-CN" altLang="zh-CN" sz="1600" dirty="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rPr>
              <a:t>未来</a:t>
            </a:r>
            <a:r>
              <a:rPr lang="en-US" altLang="zh-CN" sz="1600" dirty="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rPr>
              <a:t>5</a:t>
            </a:r>
            <a:r>
              <a:rPr lang="zh-CN" altLang="zh-CN" sz="1600" dirty="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rPr>
              <a:t>年，国内装配式钢结构产业将迎来发展的春天，每年将保持</a:t>
            </a:r>
            <a:r>
              <a:rPr lang="en-US" altLang="zh-CN" sz="16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30%</a:t>
            </a:r>
            <a:r>
              <a:rPr lang="zh-CN" altLang="zh-CN" sz="1600" dirty="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rPr>
              <a:t>以上得增长。</a:t>
            </a:r>
            <a:endParaRPr lang="zh-CN" altLang="en-US" sz="1600" dirty="0">
              <a:solidFill>
                <a:schemeClr val="accent1">
                  <a:lumMod val="75000"/>
                </a:schemeClr>
              </a:solidFill>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7" name="表格 16"/>
          <p:cNvGraphicFramePr>
            <a:graphicFrameLocks noGrp="1"/>
          </p:cNvGraphicFramePr>
          <p:nvPr>
            <p:extLst>
              <p:ext uri="{D42A27DB-BD31-4B8C-83A1-F6EECF244321}">
                <p14:modId xmlns:p14="http://schemas.microsoft.com/office/powerpoint/2010/main" xmlns="" val="2288022377"/>
              </p:ext>
            </p:extLst>
          </p:nvPr>
        </p:nvGraphicFramePr>
        <p:xfrm>
          <a:off x="7473491" y="2308103"/>
          <a:ext cx="3816424" cy="3976051"/>
        </p:xfrm>
        <a:graphic>
          <a:graphicData uri="http://schemas.openxmlformats.org/drawingml/2006/table">
            <a:tbl>
              <a:tblPr firstRow="1" bandRow="1">
                <a:tableStyleId>{5C22544A-7EE6-4342-B048-85BDC9FD1C3A}</a:tableStyleId>
              </a:tblPr>
              <a:tblGrid>
                <a:gridCol w="2376264"/>
                <a:gridCol w="648072"/>
                <a:gridCol w="792088"/>
              </a:tblGrid>
              <a:tr h="574398">
                <a:tc>
                  <a:txBody>
                    <a:bodyPr/>
                    <a:lstStyle/>
                    <a:p>
                      <a:pPr algn="ctr"/>
                      <a:r>
                        <a:rPr lang="zh-CN" altLang="en-US" sz="1400" dirty="0" smtClean="0">
                          <a:latin typeface="黑体" panose="02010609060101010101" pitchFamily="49" charset="-122"/>
                          <a:ea typeface="黑体" panose="02010609060101010101" pitchFamily="49" charset="-122"/>
                        </a:rPr>
                        <a:t>指标</a:t>
                      </a:r>
                      <a:endParaRPr lang="zh-CN" altLang="en-US" sz="1400" dirty="0">
                        <a:latin typeface="黑体" panose="02010609060101010101" pitchFamily="49" charset="-122"/>
                        <a:ea typeface="黑体" panose="02010609060101010101" pitchFamily="49" charset="-122"/>
                      </a:endParaRPr>
                    </a:p>
                  </a:txBody>
                  <a:tcPr anchor="ctr"/>
                </a:tc>
                <a:tc>
                  <a:txBody>
                    <a:bodyPr/>
                    <a:lstStyle/>
                    <a:p>
                      <a:pPr algn="ctr"/>
                      <a:r>
                        <a:rPr lang="zh-CN" altLang="en-US" sz="1400" dirty="0" smtClean="0">
                          <a:latin typeface="黑体" panose="02010609060101010101" pitchFamily="49" charset="-122"/>
                          <a:ea typeface="黑体" panose="02010609060101010101" pitchFamily="49" charset="-122"/>
                        </a:rPr>
                        <a:t>单位</a:t>
                      </a:r>
                      <a:endParaRPr lang="zh-CN" altLang="en-US" sz="1400" dirty="0">
                        <a:latin typeface="黑体" panose="02010609060101010101" pitchFamily="49" charset="-122"/>
                        <a:ea typeface="黑体" panose="02010609060101010101" pitchFamily="49" charset="-122"/>
                      </a:endParaRPr>
                    </a:p>
                  </a:txBody>
                  <a:tcPr anchor="ctr"/>
                </a:tc>
                <a:tc>
                  <a:txBody>
                    <a:bodyPr/>
                    <a:lstStyle/>
                    <a:p>
                      <a:pPr algn="ctr"/>
                      <a:r>
                        <a:rPr lang="en-US" altLang="zh-CN" sz="1400" dirty="0" smtClean="0">
                          <a:latin typeface="黑体" panose="02010609060101010101" pitchFamily="49" charset="-122"/>
                          <a:ea typeface="黑体" panose="02010609060101010101" pitchFamily="49" charset="-122"/>
                        </a:rPr>
                        <a:t>2020</a:t>
                      </a:r>
                      <a:r>
                        <a:rPr lang="zh-CN" altLang="en-US" sz="1400" dirty="0" smtClean="0">
                          <a:latin typeface="黑体" panose="02010609060101010101" pitchFamily="49" charset="-122"/>
                          <a:ea typeface="黑体" panose="02010609060101010101" pitchFamily="49" charset="-122"/>
                        </a:rPr>
                        <a:t>年 </a:t>
                      </a:r>
                      <a:endParaRPr lang="zh-CN" altLang="en-US" sz="1400" dirty="0">
                        <a:latin typeface="黑体" panose="02010609060101010101" pitchFamily="49" charset="-122"/>
                        <a:ea typeface="黑体" panose="02010609060101010101" pitchFamily="49" charset="-122"/>
                      </a:endParaRPr>
                    </a:p>
                  </a:txBody>
                  <a:tcPr anchor="ctr"/>
                </a:tc>
              </a:tr>
              <a:tr h="414613">
                <a:tc>
                  <a:txBody>
                    <a:bodyPr/>
                    <a:lstStyle/>
                    <a:p>
                      <a:pPr algn="ctr"/>
                      <a:r>
                        <a:rPr lang="zh-CN" altLang="en-US" sz="1100" dirty="0" smtClean="0">
                          <a:latin typeface="黑体" panose="02010609060101010101" pitchFamily="49" charset="-122"/>
                          <a:ea typeface="黑体" panose="02010609060101010101" pitchFamily="49" charset="-122"/>
                        </a:rPr>
                        <a:t>装配式建筑示范城市</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zh-CN" altLang="en-US" sz="1100" dirty="0" smtClean="0">
                          <a:latin typeface="黑体" panose="02010609060101010101" pitchFamily="49" charset="-122"/>
                          <a:ea typeface="黑体" panose="02010609060101010101" pitchFamily="49" charset="-122"/>
                        </a:rPr>
                        <a:t>个</a:t>
                      </a:r>
                      <a:endParaRPr lang="zh-CN" altLang="en-US" sz="1100" dirty="0">
                        <a:latin typeface="黑体" panose="02010609060101010101" pitchFamily="49" charset="-122"/>
                        <a:ea typeface="黑体" panose="02010609060101010101" pitchFamily="49" charset="-122"/>
                      </a:endParaRPr>
                    </a:p>
                  </a:txBody>
                  <a:tcPr anchor="ctr"/>
                </a:tc>
                <a:tc>
                  <a:txBody>
                    <a:bodyPr/>
                    <a:lstStyle/>
                    <a:p>
                      <a:pPr algn="ctr"/>
                      <a:r>
                        <a:rPr lang="zh-CN" altLang="en-US" sz="1100" dirty="0" smtClean="0">
                          <a:latin typeface="黑体" panose="02010609060101010101" pitchFamily="49" charset="-122"/>
                          <a:ea typeface="黑体" panose="02010609060101010101" pitchFamily="49" charset="-122"/>
                        </a:rPr>
                        <a:t>≥</a:t>
                      </a:r>
                      <a:r>
                        <a:rPr lang="en-US" altLang="zh-CN" sz="1100" dirty="0" smtClean="0">
                          <a:latin typeface="黑体" panose="02010609060101010101" pitchFamily="49" charset="-122"/>
                          <a:ea typeface="黑体" panose="02010609060101010101" pitchFamily="49" charset="-122"/>
                        </a:rPr>
                        <a:t>50</a:t>
                      </a:r>
                      <a:endParaRPr lang="zh-CN" altLang="en-US" sz="1100" dirty="0">
                        <a:latin typeface="黑体" panose="02010609060101010101" pitchFamily="49" charset="-122"/>
                        <a:ea typeface="黑体" panose="02010609060101010101" pitchFamily="49" charset="-122"/>
                      </a:endParaRPr>
                    </a:p>
                  </a:txBody>
                  <a:tcPr anchor="ctr"/>
                </a:tc>
              </a:tr>
              <a:tr h="425486">
                <a:tc>
                  <a:txBody>
                    <a:bodyPr/>
                    <a:lstStyle/>
                    <a:p>
                      <a:pPr algn="ctr"/>
                      <a:r>
                        <a:rPr lang="zh-CN" altLang="en-US" sz="1100" dirty="0" smtClean="0">
                          <a:latin typeface="黑体" panose="02010609060101010101" pitchFamily="49" charset="-122"/>
                          <a:ea typeface="黑体" panose="02010609060101010101" pitchFamily="49" charset="-122"/>
                        </a:rPr>
                        <a:t>装配式建筑产业基地</a:t>
                      </a: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个</a:t>
                      </a:r>
                    </a:p>
                    <a:p>
                      <a:pPr algn="ct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a:t>
                      </a:r>
                      <a:r>
                        <a:rPr lang="en-US" altLang="zh-CN" sz="1100" dirty="0" smtClean="0">
                          <a:latin typeface="黑体" panose="02010609060101010101" pitchFamily="49" charset="-122"/>
                          <a:ea typeface="黑体" panose="02010609060101010101" pitchFamily="49" charset="-122"/>
                        </a:rPr>
                        <a:t>200</a:t>
                      </a:r>
                      <a:endParaRPr lang="zh-CN" altLang="en-US" sz="1100" dirty="0" smtClean="0">
                        <a:latin typeface="黑体" panose="02010609060101010101" pitchFamily="49" charset="-122"/>
                        <a:ea typeface="黑体" panose="02010609060101010101" pitchFamily="49" charset="-122"/>
                      </a:endParaRPr>
                    </a:p>
                    <a:p>
                      <a:pPr algn="ctr"/>
                      <a:endParaRPr lang="zh-CN" altLang="en-US" sz="1100" dirty="0">
                        <a:latin typeface="黑体" panose="02010609060101010101" pitchFamily="49" charset="-122"/>
                        <a:ea typeface="黑体" panose="02010609060101010101" pitchFamily="49" charset="-122"/>
                      </a:endParaRPr>
                    </a:p>
                  </a:txBody>
                  <a:tcPr anchor="ctr"/>
                </a:tc>
              </a:tr>
              <a:tr h="425486">
                <a:tc>
                  <a:txBody>
                    <a:bodyPr/>
                    <a:lstStyle/>
                    <a:p>
                      <a:pPr algn="ctr"/>
                      <a:r>
                        <a:rPr lang="zh-CN" altLang="en-US" sz="1100" dirty="0" smtClean="0">
                          <a:latin typeface="黑体" panose="02010609060101010101" pitchFamily="49" charset="-122"/>
                          <a:ea typeface="黑体" panose="02010609060101010101" pitchFamily="49" charset="-122"/>
                        </a:rPr>
                        <a:t>装配式建筑示范工程</a:t>
                      </a: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个</a:t>
                      </a:r>
                    </a:p>
                    <a:p>
                      <a:pPr algn="ct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a:t>
                      </a:r>
                      <a:r>
                        <a:rPr lang="en-US" altLang="zh-CN" sz="1100" dirty="0" smtClean="0">
                          <a:latin typeface="黑体" panose="02010609060101010101" pitchFamily="49" charset="-122"/>
                          <a:ea typeface="黑体" panose="02010609060101010101" pitchFamily="49" charset="-122"/>
                        </a:rPr>
                        <a:t>500</a:t>
                      </a:r>
                      <a:endParaRPr lang="zh-CN" altLang="en-US" sz="1100" dirty="0" smtClean="0">
                        <a:latin typeface="黑体" panose="02010609060101010101" pitchFamily="49" charset="-122"/>
                        <a:ea typeface="黑体" panose="02010609060101010101" pitchFamily="49" charset="-122"/>
                      </a:endParaRPr>
                    </a:p>
                    <a:p>
                      <a:pPr algn="ctr"/>
                      <a:endParaRPr lang="zh-CN" altLang="en-US" sz="1100" dirty="0">
                        <a:latin typeface="黑体" panose="02010609060101010101" pitchFamily="49" charset="-122"/>
                        <a:ea typeface="黑体" panose="02010609060101010101" pitchFamily="49" charset="-122"/>
                      </a:endParaRPr>
                    </a:p>
                  </a:txBody>
                  <a:tcPr anchor="ctr"/>
                </a:tc>
              </a:tr>
              <a:tr h="425486">
                <a:tc>
                  <a:txBody>
                    <a:bodyPr/>
                    <a:lstStyle/>
                    <a:p>
                      <a:pPr algn="ctr"/>
                      <a:r>
                        <a:rPr lang="zh-CN" altLang="en-US" sz="1100" dirty="0" smtClean="0">
                          <a:latin typeface="黑体" panose="02010609060101010101" pitchFamily="49" charset="-122"/>
                          <a:ea typeface="黑体" panose="02010609060101010101" pitchFamily="49" charset="-122"/>
                        </a:rPr>
                        <a:t>装配式建筑科技创新基地</a:t>
                      </a: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个</a:t>
                      </a:r>
                    </a:p>
                    <a:p>
                      <a:pPr algn="ct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a:t>
                      </a:r>
                      <a:r>
                        <a:rPr lang="en-US" altLang="zh-CN" sz="1100" dirty="0" smtClean="0">
                          <a:latin typeface="黑体" panose="02010609060101010101" pitchFamily="49" charset="-122"/>
                          <a:ea typeface="黑体" panose="02010609060101010101" pitchFamily="49" charset="-122"/>
                        </a:rPr>
                        <a:t>30</a:t>
                      </a:r>
                      <a:endParaRPr lang="zh-CN" altLang="en-US" sz="1100" dirty="0" smtClean="0">
                        <a:latin typeface="黑体" panose="02010609060101010101" pitchFamily="49" charset="-122"/>
                        <a:ea typeface="黑体" panose="02010609060101010101" pitchFamily="49" charset="-122"/>
                      </a:endParaRPr>
                    </a:p>
                    <a:p>
                      <a:pPr algn="ctr"/>
                      <a:endParaRPr lang="zh-CN" altLang="en-US" sz="1100" dirty="0">
                        <a:latin typeface="黑体" panose="02010609060101010101" pitchFamily="49" charset="-122"/>
                        <a:ea typeface="黑体" panose="02010609060101010101" pitchFamily="49" charset="-122"/>
                      </a:endParaRPr>
                    </a:p>
                  </a:txBody>
                  <a:tcPr anchor="ctr"/>
                </a:tc>
              </a:tr>
              <a:tr h="425486">
                <a:tc>
                  <a:txBody>
                    <a:bodyPr/>
                    <a:lstStyle/>
                    <a:p>
                      <a:pPr algn="ctr"/>
                      <a:r>
                        <a:rPr lang="zh-CN" altLang="en-US" sz="1100" dirty="0" smtClean="0">
                          <a:latin typeface="黑体" panose="02010609060101010101" pitchFamily="49" charset="-122"/>
                          <a:ea typeface="黑体" panose="02010609060101010101" pitchFamily="49" charset="-122"/>
                        </a:rPr>
                        <a:t>装配式建筑占新建建筑的比例</a:t>
                      </a: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个</a:t>
                      </a:r>
                    </a:p>
                    <a:p>
                      <a:pPr algn="ct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a:t>
                      </a:r>
                      <a:r>
                        <a:rPr lang="en-US" altLang="zh-CN" sz="1100" dirty="0" smtClean="0">
                          <a:latin typeface="黑体" panose="02010609060101010101" pitchFamily="49" charset="-122"/>
                          <a:ea typeface="黑体" panose="02010609060101010101" pitchFamily="49" charset="-122"/>
                        </a:rPr>
                        <a:t>15</a:t>
                      </a:r>
                      <a:endParaRPr lang="zh-CN" altLang="en-US" sz="1100" dirty="0" smtClean="0">
                        <a:latin typeface="黑体" panose="02010609060101010101" pitchFamily="49" charset="-122"/>
                        <a:ea typeface="黑体" panose="02010609060101010101" pitchFamily="49" charset="-122"/>
                      </a:endParaRPr>
                    </a:p>
                    <a:p>
                      <a:pPr algn="ctr"/>
                      <a:endParaRPr lang="zh-CN" altLang="en-US" sz="1100" dirty="0">
                        <a:latin typeface="黑体" panose="02010609060101010101" pitchFamily="49" charset="-122"/>
                        <a:ea typeface="黑体" panose="02010609060101010101" pitchFamily="49" charset="-122"/>
                      </a:endParaRPr>
                    </a:p>
                  </a:txBody>
                  <a:tcPr anchor="ctr"/>
                </a:tc>
              </a:tr>
              <a:tr h="425486">
                <a:tc>
                  <a:txBody>
                    <a:bodyPr/>
                    <a:lstStyle/>
                    <a:p>
                      <a:pPr algn="ctr"/>
                      <a:r>
                        <a:rPr lang="zh-CN" altLang="en-US" sz="1100" dirty="0" smtClean="0">
                          <a:latin typeface="黑体" panose="02010609060101010101" pitchFamily="49" charset="-122"/>
                          <a:ea typeface="黑体" panose="02010609060101010101" pitchFamily="49" charset="-122"/>
                        </a:rPr>
                        <a:t>其中：重点推进地区</a:t>
                      </a: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个</a:t>
                      </a:r>
                    </a:p>
                    <a:p>
                      <a:pPr algn="ct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a:t>
                      </a:r>
                      <a:r>
                        <a:rPr lang="en-US" altLang="zh-CN" sz="1100" dirty="0" smtClean="0">
                          <a:latin typeface="黑体" panose="02010609060101010101" pitchFamily="49" charset="-122"/>
                          <a:ea typeface="黑体" panose="02010609060101010101" pitchFamily="49" charset="-122"/>
                        </a:rPr>
                        <a:t>20</a:t>
                      </a:r>
                      <a:endParaRPr lang="zh-CN" altLang="en-US" sz="1100" dirty="0" smtClean="0">
                        <a:latin typeface="黑体" panose="02010609060101010101" pitchFamily="49" charset="-122"/>
                        <a:ea typeface="黑体" panose="02010609060101010101" pitchFamily="49" charset="-122"/>
                      </a:endParaRPr>
                    </a:p>
                    <a:p>
                      <a:pPr algn="ctr"/>
                      <a:endParaRPr lang="zh-CN" altLang="en-US" sz="1100" dirty="0">
                        <a:latin typeface="黑体" panose="02010609060101010101" pitchFamily="49" charset="-122"/>
                        <a:ea typeface="黑体" panose="02010609060101010101" pitchFamily="49" charset="-122"/>
                      </a:endParaRPr>
                    </a:p>
                  </a:txBody>
                  <a:tcPr anchor="ctr"/>
                </a:tc>
              </a:tr>
              <a:tr h="425486">
                <a:tc>
                  <a:txBody>
                    <a:bodyPr/>
                    <a:lstStyle/>
                    <a:p>
                      <a:pPr algn="ctr"/>
                      <a:r>
                        <a:rPr lang="zh-CN" altLang="en-US" sz="1100" dirty="0" smtClean="0">
                          <a:latin typeface="黑体" panose="02010609060101010101" pitchFamily="49" charset="-122"/>
                          <a:ea typeface="黑体" panose="02010609060101010101" pitchFamily="49" charset="-122"/>
                        </a:rPr>
                        <a:t>      积极推进地区</a:t>
                      </a: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个</a:t>
                      </a:r>
                    </a:p>
                    <a:p>
                      <a:pPr algn="ct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a:t>
                      </a:r>
                      <a:r>
                        <a:rPr lang="en-US" altLang="zh-CN" sz="1100" dirty="0" smtClean="0">
                          <a:latin typeface="黑体" panose="02010609060101010101" pitchFamily="49" charset="-122"/>
                          <a:ea typeface="黑体" panose="02010609060101010101" pitchFamily="49" charset="-122"/>
                        </a:rPr>
                        <a:t>15</a:t>
                      </a:r>
                      <a:endParaRPr lang="zh-CN" altLang="en-US" sz="1100" dirty="0" smtClean="0">
                        <a:latin typeface="黑体" panose="02010609060101010101" pitchFamily="49" charset="-122"/>
                        <a:ea typeface="黑体" panose="02010609060101010101" pitchFamily="49" charset="-122"/>
                      </a:endParaRPr>
                    </a:p>
                    <a:p>
                      <a:pPr algn="ctr"/>
                      <a:endParaRPr lang="zh-CN" altLang="en-US" sz="1100" dirty="0">
                        <a:latin typeface="黑体" panose="02010609060101010101" pitchFamily="49" charset="-122"/>
                        <a:ea typeface="黑体" panose="02010609060101010101" pitchFamily="49" charset="-122"/>
                      </a:endParaRPr>
                    </a:p>
                  </a:txBody>
                  <a:tcPr anchor="ctr"/>
                </a:tc>
              </a:tr>
              <a:tr h="425486">
                <a:tc>
                  <a:txBody>
                    <a:bodyPr/>
                    <a:lstStyle/>
                    <a:p>
                      <a:pPr algn="ctr"/>
                      <a:r>
                        <a:rPr lang="zh-CN" altLang="en-US" sz="1100" dirty="0" smtClean="0">
                          <a:latin typeface="黑体" panose="02010609060101010101" pitchFamily="49" charset="-122"/>
                          <a:ea typeface="黑体" panose="02010609060101010101" pitchFamily="49" charset="-122"/>
                        </a:rPr>
                        <a:t>      鼓励推进地区</a:t>
                      </a: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个</a:t>
                      </a:r>
                    </a:p>
                    <a:p>
                      <a:pPr algn="ctr"/>
                      <a:endParaRPr lang="zh-CN" altLang="en-US" sz="1100" dirty="0">
                        <a:latin typeface="黑体" panose="02010609060101010101" pitchFamily="49" charset="-122"/>
                        <a:ea typeface="黑体" panose="02010609060101010101" pitchFamily="49"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smtClean="0">
                          <a:latin typeface="黑体" panose="02010609060101010101" pitchFamily="49" charset="-122"/>
                          <a:ea typeface="黑体" panose="02010609060101010101" pitchFamily="49" charset="-122"/>
                        </a:rPr>
                        <a:t>≥</a:t>
                      </a:r>
                      <a:r>
                        <a:rPr lang="en-US" altLang="zh-CN" sz="1100" dirty="0" smtClean="0">
                          <a:latin typeface="黑体" panose="02010609060101010101" pitchFamily="49" charset="-122"/>
                          <a:ea typeface="黑体" panose="02010609060101010101" pitchFamily="49" charset="-122"/>
                        </a:rPr>
                        <a:t>10</a:t>
                      </a:r>
                      <a:endParaRPr lang="zh-CN" altLang="en-US" sz="1100" dirty="0" smtClean="0">
                        <a:latin typeface="黑体" panose="02010609060101010101" pitchFamily="49" charset="-122"/>
                        <a:ea typeface="黑体" panose="02010609060101010101" pitchFamily="49" charset="-122"/>
                      </a:endParaRPr>
                    </a:p>
                    <a:p>
                      <a:pPr algn="ctr"/>
                      <a:endParaRPr lang="zh-CN" altLang="en-US" sz="1100" dirty="0">
                        <a:latin typeface="黑体" panose="02010609060101010101" pitchFamily="49" charset="-122"/>
                        <a:ea typeface="黑体" panose="02010609060101010101" pitchFamily="49" charset="-122"/>
                      </a:endParaRPr>
                    </a:p>
                  </a:txBody>
                  <a:tcPr anchor="ctr"/>
                </a:tc>
              </a:tr>
            </a:tbl>
          </a:graphicData>
        </a:graphic>
      </p:graphicFrame>
      <p:sp>
        <p:nvSpPr>
          <p:cNvPr id="19" name="文本框 18"/>
          <p:cNvSpPr txBox="1"/>
          <p:nvPr/>
        </p:nvSpPr>
        <p:spPr>
          <a:xfrm>
            <a:off x="8229575" y="6376655"/>
            <a:ext cx="2697599" cy="307777"/>
          </a:xfrm>
          <a:prstGeom prst="rect">
            <a:avLst/>
          </a:prstGeom>
          <a:noFill/>
        </p:spPr>
        <p:txBody>
          <a:bodyPr wrap="square" rtlCol="0">
            <a:spAutoFit/>
          </a:bodyPr>
          <a:lstStyle/>
          <a:p>
            <a:r>
              <a:rPr lang="en-US" altLang="zh-CN" sz="1400" dirty="0" smtClean="0">
                <a:latin typeface="黑体" panose="02010609060101010101" pitchFamily="49" charset="-122"/>
                <a:ea typeface="黑体" panose="02010609060101010101" pitchFamily="49" charset="-122"/>
              </a:rPr>
              <a:t>2020</a:t>
            </a:r>
            <a:r>
              <a:rPr lang="zh-CN" altLang="en-US" sz="1400" dirty="0" smtClean="0">
                <a:latin typeface="黑体" panose="02010609060101010101" pitchFamily="49" charset="-122"/>
                <a:ea typeface="黑体" panose="02010609060101010101" pitchFamily="49" charset="-122"/>
              </a:rPr>
              <a:t>年中国装配式建筑发展目标</a:t>
            </a:r>
            <a:endParaRPr lang="zh-CN" altLang="en-US"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4045226497"/>
      </p:ext>
    </p:extLst>
  </p:cSld>
  <p:clrMapOvr>
    <a:masterClrMapping/>
  </p:clrMapOvr>
  <mc:AlternateContent xmlns:mc="http://schemas.openxmlformats.org/markup-compatibility/2006">
    <mc:Choice xmlns:p14="http://schemas.microsoft.com/office/powerpoint/2010/main" xmlns="" Requires="p14">
      <p:transition spd="slow" p14:dur="1200" advTm="4000">
        <p14:prism/>
      </p:transition>
    </mc:Choice>
    <mc:Fallback>
      <p:transition spd="slow" advTm="4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31.pptx"/>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heme/theme1.xml><?xml version="1.0" encoding="utf-8"?>
<a:theme xmlns:a="http://schemas.openxmlformats.org/drawingml/2006/main" name="第一PPT，www.1ppt.com">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2325</Words>
  <Application>Microsoft Office PowerPoint</Application>
  <PresentationFormat>自定义</PresentationFormat>
  <Paragraphs>351</Paragraphs>
  <Slides>28</Slides>
  <Notes>28</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简洁商务汇报</dc:title>
  <dc:creator/>
  <cp:keywords>第一PPT模板网：www.1ppt.com</cp:keywords>
  <cp:lastModifiedBy/>
  <cp:revision>1</cp:revision>
  <dcterms:created xsi:type="dcterms:W3CDTF">2016-09-26T19:01:29Z</dcterms:created>
  <dcterms:modified xsi:type="dcterms:W3CDTF">2019-03-22T02:11:02Z</dcterms:modified>
</cp:coreProperties>
</file>